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4"/>
  </p:notesMasterIdLst>
  <p:sldIdLst>
    <p:sldId id="256" r:id="rId3"/>
    <p:sldId id="268" r:id="rId4"/>
    <p:sldId id="266" r:id="rId5"/>
    <p:sldId id="257" r:id="rId6"/>
    <p:sldId id="269" r:id="rId7"/>
    <p:sldId id="270" r:id="rId8"/>
    <p:sldId id="259" r:id="rId9"/>
    <p:sldId id="260" r:id="rId10"/>
    <p:sldId id="261" r:id="rId11"/>
    <p:sldId id="264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72" r:id="rId20"/>
    <p:sldId id="258" r:id="rId21"/>
    <p:sldId id="27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876" autoAdjust="0"/>
  </p:normalViewPr>
  <p:slideViewPr>
    <p:cSldViewPr snapToGrid="0">
      <p:cViewPr varScale="1">
        <p:scale>
          <a:sx n="56" d="100"/>
          <a:sy n="56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3"/>
      <c:hPercent val="57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029824297440523E-2"/>
          <c:y val="9.2593446437751983E-2"/>
          <c:w val="0.89583864118895951"/>
          <c:h val="0.688799632004762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Overseas</c:v>
                </c:pt>
              </c:strCache>
            </c:strRef>
          </c:tx>
          <c:spPr>
            <a:solidFill>
              <a:srgbClr val="25CBD3"/>
            </a:solidFill>
            <a:ln w="1362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Sheet1!$B$1:$O$1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2015*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24</c:v>
                </c:pt>
                <c:pt idx="1">
                  <c:v>7.4</c:v>
                </c:pt>
                <c:pt idx="2">
                  <c:v>49.7</c:v>
                </c:pt>
                <c:pt idx="3">
                  <c:v>39.200000000000003</c:v>
                </c:pt>
                <c:pt idx="4">
                  <c:v>33.5</c:v>
                </c:pt>
                <c:pt idx="5">
                  <c:v>62.4</c:v>
                </c:pt>
                <c:pt idx="6">
                  <c:v>74.2</c:v>
                </c:pt>
                <c:pt idx="7">
                  <c:v>81.2</c:v>
                </c:pt>
                <c:pt idx="8">
                  <c:v>85.6</c:v>
                </c:pt>
                <c:pt idx="9">
                  <c:v>83.5</c:v>
                </c:pt>
                <c:pt idx="10" formatCode="0.00">
                  <c:v>78</c:v>
                </c:pt>
                <c:pt idx="11">
                  <c:v>76</c:v>
                </c:pt>
                <c:pt idx="12">
                  <c:v>75.900000000000006</c:v>
                </c:pt>
                <c:pt idx="13">
                  <c:v>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F-4EAE-907C-A4D1E3CD838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3DC85"/>
            </a:solidFill>
            <a:ln w="1362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Sheet1!$B$1:$O$1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2015*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85.6</c:v>
                </c:pt>
                <c:pt idx="1">
                  <c:v>87.2</c:v>
                </c:pt>
                <c:pt idx="2">
                  <c:v>91.1</c:v>
                </c:pt>
                <c:pt idx="3">
                  <c:v>91.7</c:v>
                </c:pt>
                <c:pt idx="4">
                  <c:v>88.8</c:v>
                </c:pt>
                <c:pt idx="5">
                  <c:v>86.1</c:v>
                </c:pt>
                <c:pt idx="6">
                  <c:v>88.6</c:v>
                </c:pt>
                <c:pt idx="7">
                  <c:v>86.3</c:v>
                </c:pt>
                <c:pt idx="8">
                  <c:v>91.3</c:v>
                </c:pt>
                <c:pt idx="9">
                  <c:v>92.2</c:v>
                </c:pt>
                <c:pt idx="10" formatCode="0.00">
                  <c:v>96</c:v>
                </c:pt>
                <c:pt idx="11">
                  <c:v>97</c:v>
                </c:pt>
                <c:pt idx="12">
                  <c:v>95.8</c:v>
                </c:pt>
                <c:pt idx="13">
                  <c:v>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F-4EAE-907C-A4D1E3CD8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9362696"/>
        <c:axId val="199364264"/>
        <c:axId val="0"/>
      </c:bar3DChart>
      <c:catAx>
        <c:axId val="199362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12" b="1" i="0" u="none" strike="noStrike" baseline="0">
                    <a:solidFill>
                      <a:schemeClr val="tx1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>
                    <a:latin typeface="+mn-lt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8633257403189067"/>
              <c:y val="0.89380530973451322"/>
            </c:manualLayout>
          </c:layout>
          <c:overlay val="0"/>
          <c:spPr>
            <a:noFill/>
            <a:ln w="2724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62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99364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364264"/>
        <c:scaling>
          <c:orientation val="minMax"/>
        </c:scaling>
        <c:delete val="0"/>
        <c:axPos val="l"/>
        <c:majorGridlines>
          <c:spPr>
            <a:ln w="1362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12" b="0" i="0" u="none" strike="noStrike" baseline="0">
                    <a:solidFill>
                      <a:schemeClr val="tx1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 b="0" dirty="0">
                    <a:latin typeface="+mn-lt"/>
                  </a:rPr>
                  <a:t>% with Evidence of Immunizations</a:t>
                </a:r>
              </a:p>
            </c:rich>
          </c:tx>
          <c:layout>
            <c:manualLayout>
              <c:xMode val="edge"/>
              <c:yMode val="edge"/>
              <c:x val="7.3334670745774613E-2"/>
              <c:y val="0.10155326460481098"/>
            </c:manualLayout>
          </c:layout>
          <c:overlay val="0"/>
          <c:spPr>
            <a:noFill/>
            <a:ln w="2724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6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99362696"/>
        <c:crosses val="autoZero"/>
        <c:crossBetween val="between"/>
      </c:valAx>
      <c:spPr>
        <a:noFill/>
        <a:ln w="2724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77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77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933948543056322"/>
          <c:y val="5.8835944476011708E-4"/>
          <c:w val="0.51456052069924385"/>
          <c:h val="0.13495575221238937"/>
        </c:manualLayout>
      </c:layout>
      <c:overlay val="0"/>
      <c:spPr>
        <a:noFill/>
        <a:ln w="27249">
          <a:noFill/>
        </a:ln>
      </c:spPr>
      <c:txPr>
        <a:bodyPr/>
        <a:lstStyle/>
        <a:p>
          <a:pPr>
            <a:defRPr sz="1577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9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2CDC0-1A8F-42F0-944B-54A11F99A48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4DFE5-5306-4FF2-8B22-5A7517EED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7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2625"/>
            <a:ext cx="6056313" cy="340677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9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DFE5-5306-4FF2-8B22-5A7517EED9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4DFE5-5306-4FF2-8B22-5A7517EED9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4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1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8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1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2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2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35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42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6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36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08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0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1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9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662915-5C32-4B73-B9EE-F98AF8ABAF1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0CAE30-7D4D-4C8C-83C3-5C5EF3C983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03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A91B-3A00-43B7-BFC6-385DB28E2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92C0-73C9-43CA-AEC4-EB4BF0DD6B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6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immigrantrefugeehealth/exams/ti/civil/vaccination-civil-technical-instructions.html#assessme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dc.gov/vaccines/schedules/hcp/index.html" TargetMode="Externa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guide for assessing immunizations among refugees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3984"/>
            <a:ext cx="9144000" cy="1920240"/>
          </a:xfrm>
        </p:spPr>
        <p:txBody>
          <a:bodyPr>
            <a:normAutofit/>
          </a:bodyPr>
          <a:lstStyle/>
          <a:p>
            <a:pPr algn="r"/>
            <a:r>
              <a:rPr lang="en-US" b="1" cap="all" dirty="0"/>
              <a:t>Lynn Bahta, RN, PHN</a:t>
            </a:r>
          </a:p>
          <a:p>
            <a:pPr algn="r"/>
            <a:r>
              <a:rPr lang="en-US" dirty="0"/>
              <a:t>Immunization Clinical Consultant</a:t>
            </a:r>
          </a:p>
          <a:p>
            <a:pPr algn="r"/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3765367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682" t="15270" r="40909" b="33025"/>
          <a:stretch/>
        </p:blipFill>
        <p:spPr>
          <a:xfrm>
            <a:off x="2105889" y="145765"/>
            <a:ext cx="7855529" cy="6712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9745" y="789709"/>
            <a:ext cx="2175164" cy="2216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399" y="1011382"/>
            <a:ext cx="1620981" cy="2216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9927" y="789708"/>
            <a:ext cx="1039091" cy="2216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6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Tetanus, diphtheria and pertussis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Recommended: Age-appropriate vaccination</a:t>
            </a:r>
          </a:p>
          <a:p>
            <a:r>
              <a:rPr lang="en-US" dirty="0"/>
              <a:t>Alternative option: tetanus and diphtheria titers; no test for pertussis</a:t>
            </a:r>
          </a:p>
        </p:txBody>
      </p:sp>
    </p:spTree>
    <p:extLst>
      <p:ext uri="{BB962C8B-B14F-4D97-AF65-F5344CB8AC3E}">
        <p14:creationId xmlns:p14="http://schemas.microsoft.com/office/powerpoint/2010/main" val="202268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Recommended: Age-appropriate re-vaccination; </a:t>
            </a:r>
            <a:r>
              <a:rPr lang="en-US" dirty="0" err="1"/>
              <a:t>HBsAg</a:t>
            </a:r>
            <a:r>
              <a:rPr lang="en-US" dirty="0"/>
              <a:t> test to determine disease status among refugees from areas of intermediate and high disease prevalence</a:t>
            </a:r>
          </a:p>
          <a:p>
            <a:pPr lvl="1"/>
            <a:r>
              <a:rPr lang="en-US" dirty="0"/>
              <a:t>Vaccinate persons that are not immune </a:t>
            </a:r>
          </a:p>
          <a:p>
            <a:endParaRPr lang="en-US" dirty="0"/>
          </a:p>
          <a:p>
            <a:r>
              <a:rPr lang="en-US" dirty="0"/>
              <a:t>Alternative option: none</a:t>
            </a:r>
          </a:p>
        </p:txBody>
      </p:sp>
    </p:spTree>
    <p:extLst>
      <p:ext uri="{BB962C8B-B14F-4D97-AF65-F5344CB8AC3E}">
        <p14:creationId xmlns:p14="http://schemas.microsoft.com/office/powerpoint/2010/main" val="214768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Recommended: Age-appropriate vaccination</a:t>
            </a:r>
          </a:p>
          <a:p>
            <a:r>
              <a:rPr lang="en-US" dirty="0"/>
              <a:t>Alternative option: none</a:t>
            </a:r>
          </a:p>
        </p:txBody>
      </p:sp>
    </p:spTree>
    <p:extLst>
      <p:ext uri="{BB962C8B-B14F-4D97-AF65-F5344CB8AC3E}">
        <p14:creationId xmlns:p14="http://schemas.microsoft.com/office/powerpoint/2010/main" val="375420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Recommended: Age-appropriate vaccination, observe maximum age to start and complete series</a:t>
            </a:r>
          </a:p>
          <a:p>
            <a:r>
              <a:rPr lang="en-US" dirty="0"/>
              <a:t>Alternative option: none</a:t>
            </a:r>
          </a:p>
        </p:txBody>
      </p:sp>
    </p:spTree>
    <p:extLst>
      <p:ext uri="{BB962C8B-B14F-4D97-AF65-F5344CB8AC3E}">
        <p14:creationId xmlns:p14="http://schemas.microsoft.com/office/powerpoint/2010/main" val="145852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Varicella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Recommended: age-appropriate vaccination</a:t>
            </a:r>
          </a:p>
        </p:txBody>
      </p:sp>
    </p:spTree>
    <p:extLst>
      <p:ext uri="{BB962C8B-B14F-4D97-AF65-F5344CB8AC3E}">
        <p14:creationId xmlns:p14="http://schemas.microsoft.com/office/powerpoint/2010/main" val="392406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Measles, Mumps, Rubella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Recommended: Age-appropriate vaccination</a:t>
            </a:r>
          </a:p>
          <a:p>
            <a:r>
              <a:rPr lang="en-US" dirty="0"/>
              <a:t>Alternative option: serology for all three must be positive, otherwise MMR needs to be administered</a:t>
            </a:r>
          </a:p>
        </p:txBody>
      </p:sp>
    </p:spTree>
    <p:extLst>
      <p:ext uri="{BB962C8B-B14F-4D97-AF65-F5344CB8AC3E}">
        <p14:creationId xmlns:p14="http://schemas.microsoft.com/office/powerpoint/2010/main" val="162590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Recommended: Vaccinate to age 18 years</a:t>
            </a:r>
          </a:p>
          <a:p>
            <a:r>
              <a:rPr lang="en-US" dirty="0"/>
              <a:t>Alternative option: None</a:t>
            </a:r>
          </a:p>
          <a:p>
            <a:r>
              <a:rPr lang="en-US" dirty="0"/>
              <a:t>New guidance: OPV without distinct trivalent (</a:t>
            </a:r>
            <a:r>
              <a:rPr lang="en-US" dirty="0" err="1"/>
              <a:t>tOPV</a:t>
            </a:r>
            <a:r>
              <a:rPr lang="en-US" dirty="0"/>
              <a:t>) documentation can no longer be accepted if dose given April 2016 or later</a:t>
            </a:r>
          </a:p>
        </p:txBody>
      </p:sp>
    </p:spTree>
    <p:extLst>
      <p:ext uri="{BB962C8B-B14F-4D97-AF65-F5344CB8AC3E}">
        <p14:creationId xmlns:p14="http://schemas.microsoft.com/office/powerpoint/2010/main" val="1597272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93" t="16667" r="23594"/>
          <a:stretch/>
        </p:blipFill>
        <p:spPr>
          <a:xfrm>
            <a:off x="1897380" y="548640"/>
            <a:ext cx="65608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37" y="217079"/>
            <a:ext cx="10515600" cy="626913"/>
          </a:xfrm>
        </p:spPr>
        <p:txBody>
          <a:bodyPr>
            <a:normAutofit fontScale="90000"/>
          </a:bodyPr>
          <a:lstStyle/>
          <a:p>
            <a:r>
              <a:rPr lang="en-US"/>
              <a:t>If necessary, when could serology be an option?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934991"/>
              </p:ext>
            </p:extLst>
          </p:nvPr>
        </p:nvGraphicFramePr>
        <p:xfrm>
          <a:off x="571500" y="992038"/>
          <a:ext cx="11049000" cy="521303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9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2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Vaccine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Alternative approach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Recommendation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Repeat dose concerns?*</a:t>
                      </a: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Diphtheria, tetanus, pertussis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Only for diphtheria and tetanus; not for pertussis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Vaccinate: DTaP (2 m through 6 </a:t>
                      </a:r>
                      <a:r>
                        <a:rPr lang="en-US" sz="1600" dirty="0" err="1">
                          <a:effectLst/>
                        </a:rPr>
                        <a:t>yrs</a:t>
                      </a:r>
                      <a:r>
                        <a:rPr lang="en-US" sz="1600" dirty="0">
                          <a:effectLst/>
                        </a:rPr>
                        <a:t>);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Tdap/Td (7 years &amp; older)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Increased swelling at injection site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MMR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Yes; must be immune to all three diseases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Document immunity or vaccinate.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Vaccinate as age appropriate to age 5 years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Polio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Give IPV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Pneumococcal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Vaccinate as age appropriate to age 5 </a:t>
                      </a:r>
                      <a:r>
                        <a:rPr lang="en-US" sz="1600" dirty="0" err="1">
                          <a:effectLst/>
                        </a:rPr>
                        <a:t>yrs</a:t>
                      </a:r>
                      <a:r>
                        <a:rPr lang="en-US" sz="1600" dirty="0">
                          <a:effectLst/>
                        </a:rPr>
                        <a:t>; if at risk; 65 years and older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Increased risk of local reaction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Varicella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Document immunity or vaccinate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Hepatitis B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HBsAg</a:t>
                      </a:r>
                      <a:r>
                        <a:rPr lang="en-US" sz="1600" baseline="0" dirty="0">
                          <a:effectLst/>
                        </a:rPr>
                        <a:t> -</a:t>
                      </a:r>
                      <a:r>
                        <a:rPr lang="en-US" sz="1600" dirty="0">
                          <a:effectLst/>
                        </a:rPr>
                        <a:t> persons from areas of intermediate and high endemicity; vaccinate if serology shows person not immune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Hepatitis 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Yes; children 12-23 months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Vaccinate, if tested document immunity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4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Meningococcal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Vaccinate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Increased risk of local reaction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HPV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Vaccinate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Zoster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Vaccinate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4" marR="6535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0060" y="6445262"/>
            <a:ext cx="10561320" cy="194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n-US" dirty="0"/>
              <a:t>*Does not include common side effects that can be seen with any dose of that vaccine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7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Discuss principles used to guide catch-up immunizations among persons with insufficient immunization records.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Describe key tools that are used to assess immunization rates among refugees and immigrants with incomplete or no records.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Highlight recent updates and alerts related to immunization among refugees and immigrants.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7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sz="4000" dirty="0"/>
              <a:t>www.cdc.gov/vaccines/hcp/acip-recs/general-recs/downloads/general-recs.pdf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84" t="17185" r="23285" b="2222"/>
          <a:stretch/>
        </p:blipFill>
        <p:spPr>
          <a:xfrm>
            <a:off x="1015390" y="1737360"/>
            <a:ext cx="6147785" cy="4753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583" t="22666" r="20214" b="2095"/>
          <a:stretch/>
        </p:blipFill>
        <p:spPr>
          <a:xfrm rot="313738">
            <a:off x="6168337" y="2469672"/>
            <a:ext cx="5965408" cy="41250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890444" y="6055986"/>
            <a:ext cx="775063" cy="80989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1827" y="2680138"/>
            <a:ext cx="4367048" cy="96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Lynn Bahta, RN, PHN</a:t>
            </a:r>
          </a:p>
          <a:p>
            <a:r>
              <a:rPr lang="en-US" sz="2800" dirty="0"/>
              <a:t>Immunization Clinical Consultant</a:t>
            </a:r>
          </a:p>
          <a:p>
            <a:r>
              <a:rPr lang="en-US" sz="2800" dirty="0"/>
              <a:t>Lynn.bahta@state.mn.us</a:t>
            </a:r>
          </a:p>
        </p:txBody>
      </p:sp>
    </p:spTree>
    <p:extLst>
      <p:ext uri="{BB962C8B-B14F-4D97-AF65-F5344CB8AC3E}">
        <p14:creationId xmlns:p14="http://schemas.microsoft.com/office/powerpoint/2010/main" val="55605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" y="228600"/>
            <a:ext cx="9966960" cy="169773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+mn-lt"/>
              </a:rPr>
              <a:t>Health Status of New Refugees, Minnesota</a:t>
            </a:r>
            <a:br>
              <a:rPr lang="en-US" altLang="en-US" b="1" dirty="0">
                <a:solidFill>
                  <a:schemeClr val="tx1"/>
                </a:solidFill>
                <a:latin typeface="+mn-lt"/>
              </a:rPr>
            </a:br>
            <a:r>
              <a:rPr lang="en-US" altLang="en-US" b="1" dirty="0">
                <a:solidFill>
                  <a:schemeClr val="tx1"/>
                </a:solidFill>
                <a:latin typeface="+mn-lt"/>
              </a:rPr>
              <a:t>Immunization Status, 2002 – 2015</a:t>
            </a:r>
            <a:br>
              <a:rPr lang="en-US" altLang="en-US" sz="2800" b="1" dirty="0">
                <a:solidFill>
                  <a:srgbClr val="FFFF00"/>
                </a:solidFill>
              </a:rPr>
            </a:br>
            <a:endParaRPr lang="en-US" alt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2846961"/>
              </p:ext>
            </p:extLst>
          </p:nvPr>
        </p:nvGraphicFramePr>
        <p:xfrm>
          <a:off x="1543050" y="1569951"/>
          <a:ext cx="8972550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514011" y="5952226"/>
            <a:ext cx="5425440" cy="4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Source: MDH Refugee Health Program,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73422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follow national recommendations approved by the Advisory Committee on Immunization Practices (ACIP)</a:t>
            </a:r>
          </a:p>
          <a:p>
            <a:pPr lvl="1"/>
            <a:r>
              <a:rPr lang="en-US" sz="2800" dirty="0"/>
              <a:t>Give all recommended vaccines</a:t>
            </a:r>
          </a:p>
          <a:p>
            <a:pPr lvl="1"/>
            <a:r>
              <a:rPr lang="en-US" sz="2800" dirty="0"/>
              <a:t>Critical opportunity to vaccinate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636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Documentation of overseas vaccination count</a:t>
            </a:r>
          </a:p>
          <a:p>
            <a:pPr lvl="1"/>
            <a:r>
              <a:rPr lang="en-US" sz="2800" dirty="0"/>
              <a:t>Age of first dose is important</a:t>
            </a:r>
          </a:p>
          <a:p>
            <a:pPr lvl="1"/>
            <a:r>
              <a:rPr lang="en-US" sz="2800" dirty="0"/>
              <a:t>Intervals between doses are important</a:t>
            </a:r>
          </a:p>
          <a:p>
            <a:pPr lvl="1"/>
            <a:r>
              <a:rPr lang="en-US" sz="2800" dirty="0"/>
              <a:t>Except indistinct polio vaccination given 04-2016 or later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534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there is no documentation, it cannot be counted</a:t>
            </a:r>
          </a:p>
          <a:p>
            <a:pPr lvl="1"/>
            <a:r>
              <a:rPr lang="en-US" sz="2800" dirty="0"/>
              <a:t>“I’m up-to-date,” or “I had all the recommended vaccines” has a different meaning for every individual</a:t>
            </a:r>
          </a:p>
          <a:p>
            <a:r>
              <a:rPr lang="en-US" sz="3200" dirty="0"/>
              <a:t>Additional doses of vaccines are generally safe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137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to immunization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Determine age </a:t>
            </a:r>
          </a:p>
          <a:p>
            <a:r>
              <a:rPr lang="en-US" sz="2400" dirty="0"/>
              <a:t>Review medical history and records</a:t>
            </a:r>
          </a:p>
          <a:p>
            <a:r>
              <a:rPr lang="en-US" sz="2400" dirty="0"/>
              <a:t>Determine the vaccine needs</a:t>
            </a:r>
          </a:p>
          <a:p>
            <a:r>
              <a:rPr lang="en-US" sz="2400" dirty="0"/>
              <a:t>Assess contraindications and precautions</a:t>
            </a:r>
          </a:p>
          <a:p>
            <a:r>
              <a:rPr lang="en-US" sz="2400" dirty="0"/>
              <a:t>Assess laboratory needs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Taken from </a:t>
            </a:r>
            <a:r>
              <a:rPr lang="en-US" b="1" dirty="0"/>
              <a:t>2009 Technical Instructions for Vaccination for Civil Surgeons at </a:t>
            </a:r>
            <a:r>
              <a:rPr lang="en-US" b="1" dirty="0">
                <a:hlinkClick r:id="rId2"/>
              </a:rPr>
              <a:t>http://www.cdc.gov/immigrantrefugeehealth/exams/ti/civil/vaccination-civil-technical-instructions.html#assessment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74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946">
            <a:off x="479309" y="1284129"/>
            <a:ext cx="5873648" cy="4470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73" y="129102"/>
            <a:ext cx="10058400" cy="987552"/>
          </a:xfrm>
        </p:spPr>
        <p:txBody>
          <a:bodyPr/>
          <a:lstStyle/>
          <a:p>
            <a:r>
              <a:rPr lang="en-US" dirty="0"/>
              <a:t>Tools for assessing immunizations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41">
            <a:off x="5656849" y="1390290"/>
            <a:ext cx="6436559" cy="37449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5439" y="1901517"/>
            <a:ext cx="10415016" cy="4666838"/>
            <a:chOff x="0" y="1396757"/>
            <a:chExt cx="11240219" cy="3613688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7"/>
            <a:stretch/>
          </p:blipFill>
          <p:spPr>
            <a:xfrm>
              <a:off x="0" y="1847554"/>
              <a:ext cx="11240219" cy="3162891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1"/>
            <a:stretch/>
          </p:blipFill>
          <p:spPr>
            <a:xfrm>
              <a:off x="53196" y="1396757"/>
              <a:ext cx="11187023" cy="450797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4636008" y="6108192"/>
            <a:ext cx="6080760" cy="5577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6"/>
              </a:rPr>
              <a:t>http://www.cdc.gov/vaccines/schedules/hcp/index.html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0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assessing immunizations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6" y="1876676"/>
            <a:ext cx="9189447" cy="39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811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0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CDDDE1"/>
      </a:hlink>
      <a:folHlink>
        <a:srgbClr val="C5E7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1228</TotalTime>
  <Words>625</Words>
  <Application>Microsoft Office PowerPoint</Application>
  <PresentationFormat>Widescreen</PresentationFormat>
  <Paragraphs>116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Retrospect</vt:lpstr>
      <vt:lpstr>Office Theme</vt:lpstr>
      <vt:lpstr>General guide for assessing immunizations among refugees</vt:lpstr>
      <vt:lpstr>Objectives</vt:lpstr>
      <vt:lpstr>Health Status of New Refugees, Minnesota Immunization Status, 2002 – 2015 </vt:lpstr>
      <vt:lpstr>General concepts</vt:lpstr>
      <vt:lpstr>General concepts</vt:lpstr>
      <vt:lpstr>General concepts</vt:lpstr>
      <vt:lpstr>Guide to immunization assessment</vt:lpstr>
      <vt:lpstr>Tools for assessing immunizations</vt:lpstr>
      <vt:lpstr>Tools for assessing immunizations</vt:lpstr>
      <vt:lpstr>PowerPoint Presentation</vt:lpstr>
      <vt:lpstr>Tetanus, diphtheria and pertussis</vt:lpstr>
      <vt:lpstr>Hepatitis B</vt:lpstr>
      <vt:lpstr>Hib</vt:lpstr>
      <vt:lpstr>Rotavirus</vt:lpstr>
      <vt:lpstr>Varicella</vt:lpstr>
      <vt:lpstr>Measles, Mumps, Rubella</vt:lpstr>
      <vt:lpstr>Polio</vt:lpstr>
      <vt:lpstr>PowerPoint Presentation</vt:lpstr>
      <vt:lpstr>If necessary, when could serology be an option?</vt:lpstr>
      <vt:lpstr>https://www.cdc.gov/vaccines/hcp/acip-recs/general-recs/downloads/general-recs.pdf</vt:lpstr>
      <vt:lpstr>Thank You</vt:lpstr>
    </vt:vector>
  </TitlesOfParts>
  <Company>MN.IT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guide for assessing immunizations among refugees</dc:title>
  <dc:creator>Lynn Bahta</dc:creator>
  <cp:lastModifiedBy>SEMIC SEMIC</cp:lastModifiedBy>
  <cp:revision>24</cp:revision>
  <dcterms:created xsi:type="dcterms:W3CDTF">2016-11-16T21:15:29Z</dcterms:created>
  <dcterms:modified xsi:type="dcterms:W3CDTF">2017-04-27T17:01:20Z</dcterms:modified>
</cp:coreProperties>
</file>