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43"/>
  </p:notesMasterIdLst>
  <p:sldIdLst>
    <p:sldId id="266" r:id="rId3"/>
    <p:sldId id="307" r:id="rId4"/>
    <p:sldId id="305" r:id="rId5"/>
    <p:sldId id="268" r:id="rId6"/>
    <p:sldId id="284" r:id="rId7"/>
    <p:sldId id="300" r:id="rId8"/>
    <p:sldId id="286" r:id="rId9"/>
    <p:sldId id="293" r:id="rId10"/>
    <p:sldId id="282" r:id="rId11"/>
    <p:sldId id="295" r:id="rId12"/>
    <p:sldId id="301" r:id="rId13"/>
    <p:sldId id="297" r:id="rId14"/>
    <p:sldId id="298" r:id="rId15"/>
    <p:sldId id="299" r:id="rId16"/>
    <p:sldId id="296" r:id="rId17"/>
    <p:sldId id="273" r:id="rId18"/>
    <p:sldId id="306" r:id="rId19"/>
    <p:sldId id="262" r:id="rId20"/>
    <p:sldId id="289" r:id="rId21"/>
    <p:sldId id="287" r:id="rId22"/>
    <p:sldId id="290" r:id="rId23"/>
    <p:sldId id="291" r:id="rId24"/>
    <p:sldId id="292" r:id="rId25"/>
    <p:sldId id="269" r:id="rId26"/>
    <p:sldId id="276" r:id="rId27"/>
    <p:sldId id="288" r:id="rId28"/>
    <p:sldId id="278" r:id="rId29"/>
    <p:sldId id="280" r:id="rId30"/>
    <p:sldId id="275" r:id="rId31"/>
    <p:sldId id="271" r:id="rId32"/>
    <p:sldId id="274" r:id="rId33"/>
    <p:sldId id="270" r:id="rId34"/>
    <p:sldId id="258" r:id="rId35"/>
    <p:sldId id="304" r:id="rId36"/>
    <p:sldId id="259" r:id="rId37"/>
    <p:sldId id="294" r:id="rId38"/>
    <p:sldId id="261" r:id="rId39"/>
    <p:sldId id="272" r:id="rId40"/>
    <p:sldId id="285" r:id="rId41"/>
    <p:sldId id="303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2" autoAdjust="0"/>
    <p:restoredTop sz="94660"/>
  </p:normalViewPr>
  <p:slideViewPr>
    <p:cSldViewPr>
      <p:cViewPr varScale="1">
        <p:scale>
          <a:sx n="126" d="100"/>
          <a:sy n="126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B794-1840-4662-9598-EE6378B288DB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8832-337D-4539-82F9-0AF246C28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6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cannot take away all the pain &amp; distress associated with vaccinations, but we can certainly lessen them.</a:t>
            </a:r>
          </a:p>
          <a:p>
            <a:r>
              <a:rPr lang="en-US" dirty="0" smtClean="0"/>
              <a:t>Goal is to give children ways and tools to better cope with vaccinations, medical procedures, and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7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Press-</a:t>
            </a:r>
            <a:r>
              <a:rPr lang="en-US" dirty="0" err="1" smtClean="0"/>
              <a:t>gainey</a:t>
            </a:r>
            <a:r>
              <a:rPr lang="en-US" dirty="0" smtClean="0"/>
              <a:t> which feeds reimbursement.</a:t>
            </a:r>
          </a:p>
          <a:p>
            <a:r>
              <a:rPr lang="en-US" dirty="0" smtClean="0"/>
              <a:t>Discharge questionnaire</a:t>
            </a:r>
            <a:r>
              <a:rPr lang="en-US" baseline="0" dirty="0" smtClean="0"/>
              <a:t> and after clinic visits.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0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Caution is recommended with respect to positioning during vaccine injections to avoid falls; supported or a reclined sitting position are possible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</a:p>
          <a:p>
            <a:r>
              <a:rPr lang="en-US" dirty="0" smtClean="0"/>
              <a:t>EMLA &amp; lidocaine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1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put it on – difference between EMLA &amp; LMX-4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89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apply – up to 10 seconds, skin turns white, complains of cold</a:t>
            </a:r>
          </a:p>
          <a:p>
            <a:r>
              <a:rPr lang="en-US" dirty="0" smtClean="0"/>
              <a:t>Inject within a minute</a:t>
            </a:r>
          </a:p>
          <a:p>
            <a:r>
              <a:rPr lang="en-US" dirty="0" smtClean="0"/>
              <a:t>Stream</a:t>
            </a:r>
            <a:r>
              <a:rPr lang="en-US" baseline="0" dirty="0" smtClean="0"/>
              <a:t> hurts less than the mist</a:t>
            </a:r>
            <a:endParaRPr lang="en-US" dirty="0" smtClean="0"/>
          </a:p>
          <a:p>
            <a:r>
              <a:rPr lang="en-US" dirty="0" smtClean="0"/>
              <a:t>Spray  AFTER the skin is prepped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98832-337D-4539-82F9-0AF246C2804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9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558971"/>
            <a:ext cx="7738146" cy="620486"/>
          </a:xfrm>
        </p:spPr>
        <p:txBody>
          <a:bodyPr lIns="0" tIns="137160" rIns="0"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85632" y="6528816"/>
            <a:ext cx="658368" cy="1097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181344"/>
            <a:ext cx="7734128" cy="4572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57225" y="681038"/>
            <a:ext cx="1266825" cy="1381125"/>
            <a:chOff x="657225" y="681038"/>
            <a:chExt cx="1266825" cy="1381125"/>
          </a:xfrm>
        </p:grpSpPr>
        <p:sp>
          <p:nvSpPr>
            <p:cNvPr id="21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©2015 MFMER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011" y="2267857"/>
            <a:ext cx="41957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4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7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2807208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910328" cy="48913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1371600"/>
            <a:ext cx="2807208" cy="3976914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8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" y="1444752"/>
            <a:ext cx="7827264" cy="3497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5505122"/>
            <a:ext cx="7827264" cy="384048"/>
          </a:xfrm>
        </p:spPr>
        <p:txBody>
          <a:bodyPr tIns="45720" anchor="ctr" anchorCtr="0"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0400" y="5003799"/>
            <a:ext cx="7823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85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69209"/>
            <a:ext cx="9143245" cy="6887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©2015 MFMER  |  slide-</a:t>
            </a:r>
            <a:fld id="{D445C29B-035B-48ED-941F-A66A11A8A322}" type="slidenum">
              <a:rPr lang="en-US" sz="7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3675"/>
            <a:ext cx="9144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37794" y="681038"/>
            <a:ext cx="1266825" cy="1381125"/>
            <a:chOff x="3937794" y="681038"/>
            <a:chExt cx="1266825" cy="1381125"/>
          </a:xfrm>
        </p:grpSpPr>
        <p:sp>
          <p:nvSpPr>
            <p:cNvPr id="32" name="Freeform 5"/>
            <p:cNvSpPr>
              <a:spLocks noEditPoints="1"/>
            </p:cNvSpPr>
            <p:nvPr userDrawn="1"/>
          </p:nvSpPr>
          <p:spPr bwMode="auto">
            <a:xfrm>
              <a:off x="4126707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6"/>
            <p:cNvSpPr>
              <a:spLocks/>
            </p:cNvSpPr>
            <p:nvPr userDrawn="1"/>
          </p:nvSpPr>
          <p:spPr bwMode="auto">
            <a:xfrm>
              <a:off x="4196557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auto">
            <a:xfrm>
              <a:off x="4407694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auto">
            <a:xfrm>
              <a:off x="4547394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9"/>
            <p:cNvSpPr>
              <a:spLocks/>
            </p:cNvSpPr>
            <p:nvPr userDrawn="1"/>
          </p:nvSpPr>
          <p:spPr bwMode="auto">
            <a:xfrm>
              <a:off x="4853782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0"/>
            <p:cNvSpPr>
              <a:spLocks/>
            </p:cNvSpPr>
            <p:nvPr userDrawn="1"/>
          </p:nvSpPr>
          <p:spPr bwMode="auto">
            <a:xfrm>
              <a:off x="4972844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11"/>
            <p:cNvSpPr>
              <a:spLocks/>
            </p:cNvSpPr>
            <p:nvPr userDrawn="1"/>
          </p:nvSpPr>
          <p:spPr bwMode="auto">
            <a:xfrm>
              <a:off x="3937794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2"/>
            <p:cNvSpPr>
              <a:spLocks/>
            </p:cNvSpPr>
            <p:nvPr userDrawn="1"/>
          </p:nvSpPr>
          <p:spPr bwMode="auto">
            <a:xfrm>
              <a:off x="4037807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3"/>
            <p:cNvSpPr>
              <a:spLocks noEditPoints="1"/>
            </p:cNvSpPr>
            <p:nvPr userDrawn="1"/>
          </p:nvSpPr>
          <p:spPr bwMode="auto">
            <a:xfrm>
              <a:off x="4372769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4"/>
            <p:cNvSpPr>
              <a:spLocks/>
            </p:cNvSpPr>
            <p:nvPr userDrawn="1"/>
          </p:nvSpPr>
          <p:spPr bwMode="auto">
            <a:xfrm>
              <a:off x="4590257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5"/>
            <p:cNvSpPr>
              <a:spLocks noEditPoints="1"/>
            </p:cNvSpPr>
            <p:nvPr userDrawn="1"/>
          </p:nvSpPr>
          <p:spPr bwMode="auto">
            <a:xfrm>
              <a:off x="4839494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051900" y="5969681"/>
            <a:ext cx="1892808" cy="134604"/>
            <a:chOff x="4186238" y="2268538"/>
            <a:chExt cx="4195762" cy="306387"/>
          </a:xfrm>
          <a:solidFill>
            <a:srgbClr val="0046AD"/>
          </a:solidFill>
        </p:grpSpPr>
        <p:sp>
          <p:nvSpPr>
            <p:cNvPr id="62" name="Freeform 5"/>
            <p:cNvSpPr>
              <a:spLocks/>
            </p:cNvSpPr>
            <p:nvPr userDrawn="1"/>
          </p:nvSpPr>
          <p:spPr bwMode="auto">
            <a:xfrm>
              <a:off x="4186238" y="2271713"/>
              <a:ext cx="236537" cy="236537"/>
            </a:xfrm>
            <a:custGeom>
              <a:avLst/>
              <a:gdLst>
                <a:gd name="T0" fmla="*/ 0 w 149"/>
                <a:gd name="T1" fmla="*/ 0 h 149"/>
                <a:gd name="T2" fmla="*/ 28 w 149"/>
                <a:gd name="T3" fmla="*/ 0 h 149"/>
                <a:gd name="T4" fmla="*/ 73 w 149"/>
                <a:gd name="T5" fmla="*/ 125 h 149"/>
                <a:gd name="T6" fmla="*/ 120 w 149"/>
                <a:gd name="T7" fmla="*/ 0 h 149"/>
                <a:gd name="T8" fmla="*/ 149 w 149"/>
                <a:gd name="T9" fmla="*/ 0 h 149"/>
                <a:gd name="T10" fmla="*/ 149 w 149"/>
                <a:gd name="T11" fmla="*/ 149 h 149"/>
                <a:gd name="T12" fmla="*/ 130 w 149"/>
                <a:gd name="T13" fmla="*/ 149 h 149"/>
                <a:gd name="T14" fmla="*/ 130 w 149"/>
                <a:gd name="T15" fmla="*/ 26 h 149"/>
                <a:gd name="T16" fmla="*/ 130 w 149"/>
                <a:gd name="T17" fmla="*/ 26 h 149"/>
                <a:gd name="T18" fmla="*/ 83 w 149"/>
                <a:gd name="T19" fmla="*/ 149 h 149"/>
                <a:gd name="T20" fmla="*/ 66 w 149"/>
                <a:gd name="T21" fmla="*/ 149 h 149"/>
                <a:gd name="T22" fmla="*/ 19 w 149"/>
                <a:gd name="T23" fmla="*/ 26 h 149"/>
                <a:gd name="T24" fmla="*/ 19 w 149"/>
                <a:gd name="T25" fmla="*/ 26 h 149"/>
                <a:gd name="T26" fmla="*/ 19 w 149"/>
                <a:gd name="T27" fmla="*/ 149 h 149"/>
                <a:gd name="T28" fmla="*/ 0 w 149"/>
                <a:gd name="T29" fmla="*/ 149 h 149"/>
                <a:gd name="T30" fmla="*/ 0 w 149"/>
                <a:gd name="T3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149">
                  <a:moveTo>
                    <a:pt x="0" y="0"/>
                  </a:moveTo>
                  <a:lnTo>
                    <a:pt x="28" y="0"/>
                  </a:lnTo>
                  <a:lnTo>
                    <a:pt x="73" y="125"/>
                  </a:lnTo>
                  <a:lnTo>
                    <a:pt x="120" y="0"/>
                  </a:lnTo>
                  <a:lnTo>
                    <a:pt x="149" y="0"/>
                  </a:lnTo>
                  <a:lnTo>
                    <a:pt x="149" y="149"/>
                  </a:lnTo>
                  <a:lnTo>
                    <a:pt x="130" y="149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83" y="149"/>
                  </a:lnTo>
                  <a:lnTo>
                    <a:pt x="66" y="149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6"/>
            <p:cNvSpPr>
              <a:spLocks noEditPoints="1"/>
            </p:cNvSpPr>
            <p:nvPr userDrawn="1"/>
          </p:nvSpPr>
          <p:spPr bwMode="auto">
            <a:xfrm>
              <a:off x="4456113" y="2332038"/>
              <a:ext cx="161925" cy="179387"/>
            </a:xfrm>
            <a:custGeom>
              <a:avLst/>
              <a:gdLst>
                <a:gd name="T0" fmla="*/ 43 w 43"/>
                <a:gd name="T1" fmla="*/ 47 h 48"/>
                <a:gd name="T2" fmla="*/ 37 w 43"/>
                <a:gd name="T3" fmla="*/ 48 h 48"/>
                <a:gd name="T4" fmla="*/ 31 w 43"/>
                <a:gd name="T5" fmla="*/ 41 h 48"/>
                <a:gd name="T6" fmla="*/ 15 w 43"/>
                <a:gd name="T7" fmla="*/ 48 h 48"/>
                <a:gd name="T8" fmla="*/ 0 w 43"/>
                <a:gd name="T9" fmla="*/ 35 h 48"/>
                <a:gd name="T10" fmla="*/ 15 w 43"/>
                <a:gd name="T11" fmla="*/ 21 h 48"/>
                <a:gd name="T12" fmla="*/ 31 w 43"/>
                <a:gd name="T13" fmla="*/ 15 h 48"/>
                <a:gd name="T14" fmla="*/ 21 w 43"/>
                <a:gd name="T15" fmla="*/ 7 h 48"/>
                <a:gd name="T16" fmla="*/ 9 w 43"/>
                <a:gd name="T17" fmla="*/ 16 h 48"/>
                <a:gd name="T18" fmla="*/ 2 w 43"/>
                <a:gd name="T19" fmla="*/ 16 h 48"/>
                <a:gd name="T20" fmla="*/ 21 w 43"/>
                <a:gd name="T21" fmla="*/ 0 h 48"/>
                <a:gd name="T22" fmla="*/ 38 w 43"/>
                <a:gd name="T23" fmla="*/ 13 h 48"/>
                <a:gd name="T24" fmla="*/ 38 w 43"/>
                <a:gd name="T25" fmla="*/ 36 h 48"/>
                <a:gd name="T26" fmla="*/ 40 w 43"/>
                <a:gd name="T27" fmla="*/ 41 h 48"/>
                <a:gd name="T28" fmla="*/ 43 w 43"/>
                <a:gd name="T29" fmla="*/ 41 h 48"/>
                <a:gd name="T30" fmla="*/ 43 w 43"/>
                <a:gd name="T31" fmla="*/ 47 h 48"/>
                <a:gd name="T32" fmla="*/ 31 w 43"/>
                <a:gd name="T33" fmla="*/ 23 h 48"/>
                <a:gd name="T34" fmla="*/ 17 w 43"/>
                <a:gd name="T35" fmla="*/ 26 h 48"/>
                <a:gd name="T36" fmla="*/ 8 w 43"/>
                <a:gd name="T37" fmla="*/ 35 h 48"/>
                <a:gd name="T38" fmla="*/ 17 w 43"/>
                <a:gd name="T39" fmla="*/ 41 h 48"/>
                <a:gd name="T40" fmla="*/ 31 w 43"/>
                <a:gd name="T41" fmla="*/ 31 h 48"/>
                <a:gd name="T42" fmla="*/ 31 w 43"/>
                <a:gd name="T4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8">
                  <a:moveTo>
                    <a:pt x="43" y="47"/>
                  </a:moveTo>
                  <a:cubicBezTo>
                    <a:pt x="41" y="48"/>
                    <a:pt x="40" y="48"/>
                    <a:pt x="37" y="48"/>
                  </a:cubicBezTo>
                  <a:cubicBezTo>
                    <a:pt x="33" y="48"/>
                    <a:pt x="31" y="46"/>
                    <a:pt x="31" y="41"/>
                  </a:cubicBezTo>
                  <a:cubicBezTo>
                    <a:pt x="27" y="46"/>
                    <a:pt x="21" y="48"/>
                    <a:pt x="15" y="48"/>
                  </a:cubicBezTo>
                  <a:cubicBezTo>
                    <a:pt x="7" y="48"/>
                    <a:pt x="0" y="44"/>
                    <a:pt x="0" y="35"/>
                  </a:cubicBezTo>
                  <a:cubicBezTo>
                    <a:pt x="0" y="25"/>
                    <a:pt x="8" y="23"/>
                    <a:pt x="15" y="21"/>
                  </a:cubicBezTo>
                  <a:cubicBezTo>
                    <a:pt x="24" y="20"/>
                    <a:pt x="31" y="20"/>
                    <a:pt x="31" y="15"/>
                  </a:cubicBezTo>
                  <a:cubicBezTo>
                    <a:pt x="31" y="8"/>
                    <a:pt x="25" y="7"/>
                    <a:pt x="21" y="7"/>
                  </a:cubicBezTo>
                  <a:cubicBezTo>
                    <a:pt x="14" y="7"/>
                    <a:pt x="10" y="9"/>
                    <a:pt x="9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4"/>
                    <a:pt x="11" y="0"/>
                    <a:pt x="21" y="0"/>
                  </a:cubicBezTo>
                  <a:cubicBezTo>
                    <a:pt x="29" y="0"/>
                    <a:pt x="38" y="2"/>
                    <a:pt x="38" y="13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40"/>
                    <a:pt x="38" y="41"/>
                    <a:pt x="40" y="41"/>
                  </a:cubicBezTo>
                  <a:cubicBezTo>
                    <a:pt x="41" y="41"/>
                    <a:pt x="42" y="41"/>
                    <a:pt x="43" y="41"/>
                  </a:cubicBezTo>
                  <a:lnTo>
                    <a:pt x="43" y="47"/>
                  </a:lnTo>
                  <a:close/>
                  <a:moveTo>
                    <a:pt x="31" y="23"/>
                  </a:moveTo>
                  <a:cubicBezTo>
                    <a:pt x="28" y="26"/>
                    <a:pt x="22" y="26"/>
                    <a:pt x="17" y="26"/>
                  </a:cubicBezTo>
                  <a:cubicBezTo>
                    <a:pt x="12" y="27"/>
                    <a:pt x="8" y="29"/>
                    <a:pt x="8" y="35"/>
                  </a:cubicBezTo>
                  <a:cubicBezTo>
                    <a:pt x="8" y="40"/>
                    <a:pt x="12" y="41"/>
                    <a:pt x="17" y="41"/>
                  </a:cubicBezTo>
                  <a:cubicBezTo>
                    <a:pt x="27" y="41"/>
                    <a:pt x="31" y="35"/>
                    <a:pt x="31" y="31"/>
                  </a:cubicBezTo>
                  <a:lnTo>
                    <a:pt x="31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7"/>
            <p:cNvSpPr>
              <a:spLocks/>
            </p:cNvSpPr>
            <p:nvPr userDrawn="1"/>
          </p:nvSpPr>
          <p:spPr bwMode="auto">
            <a:xfrm>
              <a:off x="4621213" y="2336800"/>
              <a:ext cx="157162" cy="238125"/>
            </a:xfrm>
            <a:custGeom>
              <a:avLst/>
              <a:gdLst>
                <a:gd name="T0" fmla="*/ 22 w 42"/>
                <a:gd name="T1" fmla="*/ 52 h 64"/>
                <a:gd name="T2" fmla="*/ 9 w 42"/>
                <a:gd name="T3" fmla="*/ 64 h 64"/>
                <a:gd name="T4" fmla="*/ 4 w 42"/>
                <a:gd name="T5" fmla="*/ 63 h 64"/>
                <a:gd name="T6" fmla="*/ 4 w 42"/>
                <a:gd name="T7" fmla="*/ 56 h 64"/>
                <a:gd name="T8" fmla="*/ 8 w 42"/>
                <a:gd name="T9" fmla="*/ 58 h 64"/>
                <a:gd name="T10" fmla="*/ 15 w 42"/>
                <a:gd name="T11" fmla="*/ 53 h 64"/>
                <a:gd name="T12" fmla="*/ 18 w 42"/>
                <a:gd name="T13" fmla="*/ 46 h 64"/>
                <a:gd name="T14" fmla="*/ 0 w 42"/>
                <a:gd name="T15" fmla="*/ 0 h 64"/>
                <a:gd name="T16" fmla="*/ 8 w 42"/>
                <a:gd name="T17" fmla="*/ 0 h 64"/>
                <a:gd name="T18" fmla="*/ 21 w 42"/>
                <a:gd name="T19" fmla="*/ 38 h 64"/>
                <a:gd name="T20" fmla="*/ 22 w 42"/>
                <a:gd name="T21" fmla="*/ 38 h 64"/>
                <a:gd name="T22" fmla="*/ 34 w 42"/>
                <a:gd name="T23" fmla="*/ 0 h 64"/>
                <a:gd name="T24" fmla="*/ 42 w 42"/>
                <a:gd name="T25" fmla="*/ 0 h 64"/>
                <a:gd name="T26" fmla="*/ 22 w 42"/>
                <a:gd name="T27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22" y="52"/>
                  </a:moveTo>
                  <a:cubicBezTo>
                    <a:pt x="19" y="61"/>
                    <a:pt x="16" y="64"/>
                    <a:pt x="9" y="64"/>
                  </a:cubicBezTo>
                  <a:cubicBezTo>
                    <a:pt x="8" y="64"/>
                    <a:pt x="6" y="64"/>
                    <a:pt x="4" y="63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7"/>
                    <a:pt x="7" y="58"/>
                    <a:pt x="8" y="58"/>
                  </a:cubicBezTo>
                  <a:cubicBezTo>
                    <a:pt x="12" y="58"/>
                    <a:pt x="13" y="56"/>
                    <a:pt x="15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"/>
            <p:cNvSpPr>
              <a:spLocks noEditPoints="1"/>
            </p:cNvSpPr>
            <p:nvPr userDrawn="1"/>
          </p:nvSpPr>
          <p:spPr bwMode="auto">
            <a:xfrm>
              <a:off x="4789488" y="2332038"/>
              <a:ext cx="165100" cy="179387"/>
            </a:xfrm>
            <a:custGeom>
              <a:avLst/>
              <a:gdLst>
                <a:gd name="T0" fmla="*/ 22 w 44"/>
                <a:gd name="T1" fmla="*/ 0 h 48"/>
                <a:gd name="T2" fmla="*/ 44 w 44"/>
                <a:gd name="T3" fmla="*/ 24 h 48"/>
                <a:gd name="T4" fmla="*/ 22 w 44"/>
                <a:gd name="T5" fmla="*/ 48 h 48"/>
                <a:gd name="T6" fmla="*/ 0 w 44"/>
                <a:gd name="T7" fmla="*/ 24 h 48"/>
                <a:gd name="T8" fmla="*/ 22 w 44"/>
                <a:gd name="T9" fmla="*/ 0 h 48"/>
                <a:gd name="T10" fmla="*/ 22 w 44"/>
                <a:gd name="T11" fmla="*/ 41 h 48"/>
                <a:gd name="T12" fmla="*/ 36 w 44"/>
                <a:gd name="T13" fmla="*/ 24 h 48"/>
                <a:gd name="T14" fmla="*/ 22 w 44"/>
                <a:gd name="T15" fmla="*/ 7 h 48"/>
                <a:gd name="T16" fmla="*/ 8 w 44"/>
                <a:gd name="T17" fmla="*/ 24 h 48"/>
                <a:gd name="T18" fmla="*/ 22 w 44"/>
                <a:gd name="T1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8">
                  <a:moveTo>
                    <a:pt x="22" y="0"/>
                  </a:moveTo>
                  <a:cubicBezTo>
                    <a:pt x="37" y="0"/>
                    <a:pt x="44" y="11"/>
                    <a:pt x="44" y="24"/>
                  </a:cubicBezTo>
                  <a:cubicBezTo>
                    <a:pt x="44" y="37"/>
                    <a:pt x="37" y="48"/>
                    <a:pt x="22" y="48"/>
                  </a:cubicBezTo>
                  <a:cubicBezTo>
                    <a:pt x="8" y="48"/>
                    <a:pt x="0" y="37"/>
                    <a:pt x="0" y="24"/>
                  </a:cubicBezTo>
                  <a:cubicBezTo>
                    <a:pt x="0" y="11"/>
                    <a:pt x="8" y="0"/>
                    <a:pt x="22" y="0"/>
                  </a:cubicBezTo>
                  <a:close/>
                  <a:moveTo>
                    <a:pt x="22" y="41"/>
                  </a:moveTo>
                  <a:cubicBezTo>
                    <a:pt x="30" y="41"/>
                    <a:pt x="36" y="35"/>
                    <a:pt x="36" y="24"/>
                  </a:cubicBezTo>
                  <a:cubicBezTo>
                    <a:pt x="36" y="13"/>
                    <a:pt x="30" y="7"/>
                    <a:pt x="22" y="7"/>
                  </a:cubicBezTo>
                  <a:cubicBezTo>
                    <a:pt x="14" y="7"/>
                    <a:pt x="8" y="13"/>
                    <a:pt x="8" y="24"/>
                  </a:cubicBezTo>
                  <a:cubicBezTo>
                    <a:pt x="8" y="35"/>
                    <a:pt x="14" y="41"/>
                    <a:pt x="22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Freeform 9"/>
            <p:cNvSpPr>
              <a:spLocks/>
            </p:cNvSpPr>
            <p:nvPr userDrawn="1"/>
          </p:nvSpPr>
          <p:spPr bwMode="auto">
            <a:xfrm>
              <a:off x="5067300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29 w 56"/>
                <a:gd name="T3" fmla="*/ 7 h 65"/>
                <a:gd name="T4" fmla="*/ 8 w 56"/>
                <a:gd name="T5" fmla="*/ 32 h 65"/>
                <a:gd name="T6" fmla="*/ 29 w 56"/>
                <a:gd name="T7" fmla="*/ 58 h 65"/>
                <a:gd name="T8" fmla="*/ 47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29 w 56"/>
                <a:gd name="T17" fmla="*/ 0 h 65"/>
                <a:gd name="T18" fmla="*/ 55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29" y="7"/>
                  </a:cubicBezTo>
                  <a:cubicBezTo>
                    <a:pt x="14" y="7"/>
                    <a:pt x="8" y="19"/>
                    <a:pt x="8" y="32"/>
                  </a:cubicBezTo>
                  <a:cubicBezTo>
                    <a:pt x="8" y="46"/>
                    <a:pt x="14" y="58"/>
                    <a:pt x="29" y="58"/>
                  </a:cubicBezTo>
                  <a:cubicBezTo>
                    <a:pt x="40" y="58"/>
                    <a:pt x="47" y="51"/>
                    <a:pt x="47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4" y="56"/>
                    <a:pt x="44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29" y="0"/>
                  </a:cubicBezTo>
                  <a:cubicBezTo>
                    <a:pt x="42" y="0"/>
                    <a:pt x="53" y="7"/>
                    <a:pt x="55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Rectangle 10"/>
            <p:cNvSpPr>
              <a:spLocks noChangeArrowheads="1"/>
            </p:cNvSpPr>
            <p:nvPr userDrawn="1"/>
          </p:nvSpPr>
          <p:spPr bwMode="auto">
            <a:xfrm>
              <a:off x="5307013" y="2271713"/>
              <a:ext cx="30162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1"/>
            <p:cNvSpPr>
              <a:spLocks noEditPoints="1"/>
            </p:cNvSpPr>
            <p:nvPr userDrawn="1"/>
          </p:nvSpPr>
          <p:spPr bwMode="auto">
            <a:xfrm>
              <a:off x="5378450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2"/>
            <p:cNvSpPr>
              <a:spLocks/>
            </p:cNvSpPr>
            <p:nvPr userDrawn="1"/>
          </p:nvSpPr>
          <p:spPr bwMode="auto">
            <a:xfrm>
              <a:off x="5446713" y="2332038"/>
              <a:ext cx="141287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3"/>
            <p:cNvSpPr>
              <a:spLocks noEditPoints="1"/>
            </p:cNvSpPr>
            <p:nvPr userDrawn="1"/>
          </p:nvSpPr>
          <p:spPr bwMode="auto">
            <a:xfrm>
              <a:off x="5626100" y="2271713"/>
              <a:ext cx="30162" cy="236537"/>
            </a:xfrm>
            <a:custGeom>
              <a:avLst/>
              <a:gdLst>
                <a:gd name="T0" fmla="*/ 19 w 19"/>
                <a:gd name="T1" fmla="*/ 22 h 149"/>
                <a:gd name="T2" fmla="*/ 0 w 19"/>
                <a:gd name="T3" fmla="*/ 22 h 149"/>
                <a:gd name="T4" fmla="*/ 0 w 19"/>
                <a:gd name="T5" fmla="*/ 0 h 149"/>
                <a:gd name="T6" fmla="*/ 19 w 19"/>
                <a:gd name="T7" fmla="*/ 0 h 149"/>
                <a:gd name="T8" fmla="*/ 19 w 19"/>
                <a:gd name="T9" fmla="*/ 22 h 149"/>
                <a:gd name="T10" fmla="*/ 0 w 19"/>
                <a:gd name="T11" fmla="*/ 41 h 149"/>
                <a:gd name="T12" fmla="*/ 19 w 19"/>
                <a:gd name="T13" fmla="*/ 41 h 149"/>
                <a:gd name="T14" fmla="*/ 19 w 19"/>
                <a:gd name="T15" fmla="*/ 149 h 149"/>
                <a:gd name="T16" fmla="*/ 0 w 19"/>
                <a:gd name="T17" fmla="*/ 149 h 149"/>
                <a:gd name="T18" fmla="*/ 0 w 19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49">
                  <a:moveTo>
                    <a:pt x="19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22"/>
                  </a:lnTo>
                  <a:close/>
                  <a:moveTo>
                    <a:pt x="0" y="41"/>
                  </a:moveTo>
                  <a:lnTo>
                    <a:pt x="19" y="41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4"/>
            <p:cNvSpPr>
              <a:spLocks/>
            </p:cNvSpPr>
            <p:nvPr userDrawn="1"/>
          </p:nvSpPr>
          <p:spPr bwMode="auto">
            <a:xfrm>
              <a:off x="5686425" y="2332038"/>
              <a:ext cx="153987" cy="179387"/>
            </a:xfrm>
            <a:custGeom>
              <a:avLst/>
              <a:gdLst>
                <a:gd name="T0" fmla="*/ 33 w 41"/>
                <a:gd name="T1" fmla="*/ 16 h 48"/>
                <a:gd name="T2" fmla="*/ 22 w 41"/>
                <a:gd name="T3" fmla="*/ 7 h 48"/>
                <a:gd name="T4" fmla="*/ 8 w 41"/>
                <a:gd name="T5" fmla="*/ 25 h 48"/>
                <a:gd name="T6" fmla="*/ 21 w 41"/>
                <a:gd name="T7" fmla="*/ 41 h 48"/>
                <a:gd name="T8" fmla="*/ 33 w 41"/>
                <a:gd name="T9" fmla="*/ 30 h 48"/>
                <a:gd name="T10" fmla="*/ 41 w 41"/>
                <a:gd name="T11" fmla="*/ 30 h 48"/>
                <a:gd name="T12" fmla="*/ 21 w 41"/>
                <a:gd name="T13" fmla="*/ 48 h 48"/>
                <a:gd name="T14" fmla="*/ 0 w 41"/>
                <a:gd name="T15" fmla="*/ 25 h 48"/>
                <a:gd name="T16" fmla="*/ 21 w 41"/>
                <a:gd name="T17" fmla="*/ 0 h 48"/>
                <a:gd name="T18" fmla="*/ 41 w 41"/>
                <a:gd name="T19" fmla="*/ 16 h 48"/>
                <a:gd name="T20" fmla="*/ 33 w 41"/>
                <a:gd name="T21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8">
                  <a:moveTo>
                    <a:pt x="33" y="16"/>
                  </a:moveTo>
                  <a:cubicBezTo>
                    <a:pt x="32" y="10"/>
                    <a:pt x="28" y="7"/>
                    <a:pt x="22" y="7"/>
                  </a:cubicBezTo>
                  <a:cubicBezTo>
                    <a:pt x="11" y="7"/>
                    <a:pt x="8" y="15"/>
                    <a:pt x="8" y="25"/>
                  </a:cubicBezTo>
                  <a:cubicBezTo>
                    <a:pt x="8" y="33"/>
                    <a:pt x="11" y="41"/>
                    <a:pt x="21" y="41"/>
                  </a:cubicBezTo>
                  <a:cubicBezTo>
                    <a:pt x="28" y="41"/>
                    <a:pt x="32" y="37"/>
                    <a:pt x="33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39" y="41"/>
                    <a:pt x="32" y="48"/>
                    <a:pt x="21" y="48"/>
                  </a:cubicBezTo>
                  <a:cubicBezTo>
                    <a:pt x="7" y="48"/>
                    <a:pt x="0" y="38"/>
                    <a:pt x="0" y="25"/>
                  </a:cubicBezTo>
                  <a:cubicBezTo>
                    <a:pt x="0" y="11"/>
                    <a:pt x="7" y="0"/>
                    <a:pt x="21" y="0"/>
                  </a:cubicBezTo>
                  <a:cubicBezTo>
                    <a:pt x="32" y="0"/>
                    <a:pt x="40" y="5"/>
                    <a:pt x="41" y="16"/>
                  </a:cubicBezTo>
                  <a:lnTo>
                    <a:pt x="33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5"/>
            <p:cNvSpPr>
              <a:spLocks/>
            </p:cNvSpPr>
            <p:nvPr userDrawn="1"/>
          </p:nvSpPr>
          <p:spPr bwMode="auto">
            <a:xfrm>
              <a:off x="5948363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30 w 56"/>
                <a:gd name="T3" fmla="*/ 7 h 65"/>
                <a:gd name="T4" fmla="*/ 8 w 56"/>
                <a:gd name="T5" fmla="*/ 32 h 65"/>
                <a:gd name="T6" fmla="*/ 30 w 56"/>
                <a:gd name="T7" fmla="*/ 58 h 65"/>
                <a:gd name="T8" fmla="*/ 48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30 w 56"/>
                <a:gd name="T17" fmla="*/ 0 h 65"/>
                <a:gd name="T18" fmla="*/ 56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30" y="7"/>
                  </a:cubicBezTo>
                  <a:cubicBezTo>
                    <a:pt x="15" y="7"/>
                    <a:pt x="8" y="19"/>
                    <a:pt x="8" y="32"/>
                  </a:cubicBezTo>
                  <a:cubicBezTo>
                    <a:pt x="8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6"/>
            <p:cNvSpPr>
              <a:spLocks/>
            </p:cNvSpPr>
            <p:nvPr userDrawn="1"/>
          </p:nvSpPr>
          <p:spPr bwMode="auto">
            <a:xfrm>
              <a:off x="6188075" y="2271713"/>
              <a:ext cx="142875" cy="236537"/>
            </a:xfrm>
            <a:custGeom>
              <a:avLst/>
              <a:gdLst>
                <a:gd name="T0" fmla="*/ 0 w 38"/>
                <a:gd name="T1" fmla="*/ 0 h 63"/>
                <a:gd name="T2" fmla="*/ 8 w 38"/>
                <a:gd name="T3" fmla="*/ 0 h 63"/>
                <a:gd name="T4" fmla="*/ 8 w 38"/>
                <a:gd name="T5" fmla="*/ 24 h 63"/>
                <a:gd name="T6" fmla="*/ 8 w 38"/>
                <a:gd name="T7" fmla="*/ 24 h 63"/>
                <a:gd name="T8" fmla="*/ 22 w 38"/>
                <a:gd name="T9" fmla="*/ 16 h 63"/>
                <a:gd name="T10" fmla="*/ 38 w 38"/>
                <a:gd name="T11" fmla="*/ 33 h 63"/>
                <a:gd name="T12" fmla="*/ 38 w 38"/>
                <a:gd name="T13" fmla="*/ 63 h 63"/>
                <a:gd name="T14" fmla="*/ 30 w 38"/>
                <a:gd name="T15" fmla="*/ 63 h 63"/>
                <a:gd name="T16" fmla="*/ 30 w 38"/>
                <a:gd name="T17" fmla="*/ 32 h 63"/>
                <a:gd name="T18" fmla="*/ 21 w 38"/>
                <a:gd name="T19" fmla="*/ 23 h 63"/>
                <a:gd name="T20" fmla="*/ 8 w 38"/>
                <a:gd name="T21" fmla="*/ 37 h 63"/>
                <a:gd name="T22" fmla="*/ 8 w 38"/>
                <a:gd name="T23" fmla="*/ 63 h 63"/>
                <a:gd name="T24" fmla="*/ 0 w 38"/>
                <a:gd name="T25" fmla="*/ 63 h 63"/>
                <a:gd name="T26" fmla="*/ 0 w 38"/>
                <a:gd name="T2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63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0" y="19"/>
                    <a:pt x="17" y="16"/>
                    <a:pt x="22" y="16"/>
                  </a:cubicBezTo>
                  <a:cubicBezTo>
                    <a:pt x="34" y="16"/>
                    <a:pt x="38" y="23"/>
                    <a:pt x="38" y="3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27"/>
                    <a:pt x="27" y="23"/>
                    <a:pt x="21" y="23"/>
                  </a:cubicBezTo>
                  <a:cubicBezTo>
                    <a:pt x="12" y="23"/>
                    <a:pt x="8" y="29"/>
                    <a:pt x="8" y="3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3"/>
                    <a:pt x="0" y="63"/>
                    <a:pt x="0" y="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17"/>
            <p:cNvSpPr>
              <a:spLocks noEditPoints="1"/>
            </p:cNvSpPr>
            <p:nvPr userDrawn="1"/>
          </p:nvSpPr>
          <p:spPr bwMode="auto">
            <a:xfrm>
              <a:off x="6372225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 userDrawn="1"/>
          </p:nvSpPr>
          <p:spPr bwMode="auto">
            <a:xfrm>
              <a:off x="6440488" y="2271713"/>
              <a:ext cx="28575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19"/>
            <p:cNvSpPr>
              <a:spLocks noEditPoints="1"/>
            </p:cNvSpPr>
            <p:nvPr userDrawn="1"/>
          </p:nvSpPr>
          <p:spPr bwMode="auto">
            <a:xfrm>
              <a:off x="6499225" y="2271713"/>
              <a:ext cx="161925" cy="239712"/>
            </a:xfrm>
            <a:custGeom>
              <a:avLst/>
              <a:gdLst>
                <a:gd name="T0" fmla="*/ 43 w 43"/>
                <a:gd name="T1" fmla="*/ 63 h 64"/>
                <a:gd name="T2" fmla="*/ 35 w 43"/>
                <a:gd name="T3" fmla="*/ 63 h 64"/>
                <a:gd name="T4" fmla="*/ 35 w 43"/>
                <a:gd name="T5" fmla="*/ 57 h 64"/>
                <a:gd name="T6" fmla="*/ 35 w 43"/>
                <a:gd name="T7" fmla="*/ 57 h 64"/>
                <a:gd name="T8" fmla="*/ 21 w 43"/>
                <a:gd name="T9" fmla="*/ 64 h 64"/>
                <a:gd name="T10" fmla="*/ 0 w 43"/>
                <a:gd name="T11" fmla="*/ 40 h 64"/>
                <a:gd name="T12" fmla="*/ 20 w 43"/>
                <a:gd name="T13" fmla="*/ 16 h 64"/>
                <a:gd name="T14" fmla="*/ 35 w 43"/>
                <a:gd name="T15" fmla="*/ 23 h 64"/>
                <a:gd name="T16" fmla="*/ 35 w 43"/>
                <a:gd name="T17" fmla="*/ 23 h 64"/>
                <a:gd name="T18" fmla="*/ 35 w 43"/>
                <a:gd name="T19" fmla="*/ 0 h 64"/>
                <a:gd name="T20" fmla="*/ 43 w 43"/>
                <a:gd name="T21" fmla="*/ 0 h 64"/>
                <a:gd name="T22" fmla="*/ 43 w 43"/>
                <a:gd name="T23" fmla="*/ 63 h 64"/>
                <a:gd name="T24" fmla="*/ 22 w 43"/>
                <a:gd name="T25" fmla="*/ 57 h 64"/>
                <a:gd name="T26" fmla="*/ 36 w 43"/>
                <a:gd name="T27" fmla="*/ 40 h 64"/>
                <a:gd name="T28" fmla="*/ 21 w 43"/>
                <a:gd name="T29" fmla="*/ 23 h 64"/>
                <a:gd name="T30" fmla="*/ 8 w 43"/>
                <a:gd name="T31" fmla="*/ 41 h 64"/>
                <a:gd name="T32" fmla="*/ 22 w 43"/>
                <a:gd name="T33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64">
                  <a:moveTo>
                    <a:pt x="43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3" y="62"/>
                    <a:pt x="27" y="64"/>
                    <a:pt x="21" y="64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27"/>
                    <a:pt x="7" y="16"/>
                    <a:pt x="20" y="16"/>
                  </a:cubicBezTo>
                  <a:cubicBezTo>
                    <a:pt x="25" y="16"/>
                    <a:pt x="32" y="18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43" y="63"/>
                  </a:lnTo>
                  <a:close/>
                  <a:moveTo>
                    <a:pt x="22" y="57"/>
                  </a:moveTo>
                  <a:cubicBezTo>
                    <a:pt x="32" y="57"/>
                    <a:pt x="36" y="49"/>
                    <a:pt x="36" y="40"/>
                  </a:cubicBezTo>
                  <a:cubicBezTo>
                    <a:pt x="36" y="31"/>
                    <a:pt x="32" y="23"/>
                    <a:pt x="21" y="23"/>
                  </a:cubicBezTo>
                  <a:cubicBezTo>
                    <a:pt x="11" y="23"/>
                    <a:pt x="8" y="32"/>
                    <a:pt x="8" y="41"/>
                  </a:cubicBezTo>
                  <a:cubicBezTo>
                    <a:pt x="8" y="49"/>
                    <a:pt x="12" y="57"/>
                    <a:pt x="22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20"/>
            <p:cNvSpPr>
              <a:spLocks/>
            </p:cNvSpPr>
            <p:nvPr userDrawn="1"/>
          </p:nvSpPr>
          <p:spPr bwMode="auto">
            <a:xfrm>
              <a:off x="6699250" y="2332038"/>
              <a:ext cx="88900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7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7 w 24"/>
                <a:gd name="T13" fmla="*/ 27 h 47"/>
                <a:gd name="T14" fmla="*/ 7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7" y="15"/>
                    <a:pt x="7" y="2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21"/>
            <p:cNvSpPr>
              <a:spLocks noEditPoints="1"/>
            </p:cNvSpPr>
            <p:nvPr userDrawn="1"/>
          </p:nvSpPr>
          <p:spPr bwMode="auto">
            <a:xfrm>
              <a:off x="678815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3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5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5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3" y="41"/>
                    <a:pt x="23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5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4" y="7"/>
                    <a:pt x="9" y="13"/>
                    <a:pt x="8" y="20"/>
                  </a:cubicBezTo>
                  <a:lnTo>
                    <a:pt x="35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22"/>
            <p:cNvSpPr>
              <a:spLocks/>
            </p:cNvSpPr>
            <p:nvPr userDrawn="1"/>
          </p:nvSpPr>
          <p:spPr bwMode="auto">
            <a:xfrm>
              <a:off x="697230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8 w 38"/>
                <a:gd name="T21" fmla="*/ 21 h 47"/>
                <a:gd name="T22" fmla="*/ 8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3"/>
                    <a:pt x="16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8" y="13"/>
                    <a:pt x="8" y="21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23"/>
            <p:cNvSpPr>
              <a:spLocks/>
            </p:cNvSpPr>
            <p:nvPr userDrawn="1"/>
          </p:nvSpPr>
          <p:spPr bwMode="auto">
            <a:xfrm>
              <a:off x="7129463" y="2271713"/>
              <a:ext cx="33337" cy="87312"/>
            </a:xfrm>
            <a:custGeom>
              <a:avLst/>
              <a:gdLst>
                <a:gd name="T0" fmla="*/ 0 w 9"/>
                <a:gd name="T1" fmla="*/ 0 h 23"/>
                <a:gd name="T2" fmla="*/ 9 w 9"/>
                <a:gd name="T3" fmla="*/ 0 h 23"/>
                <a:gd name="T4" fmla="*/ 9 w 9"/>
                <a:gd name="T5" fmla="*/ 10 h 23"/>
                <a:gd name="T6" fmla="*/ 0 w 9"/>
                <a:gd name="T7" fmla="*/ 23 h 23"/>
                <a:gd name="T8" fmla="*/ 0 w 9"/>
                <a:gd name="T9" fmla="*/ 18 h 23"/>
                <a:gd name="T10" fmla="*/ 5 w 9"/>
                <a:gd name="T11" fmla="*/ 10 h 23"/>
                <a:gd name="T12" fmla="*/ 0 w 9"/>
                <a:gd name="T13" fmla="*/ 10 h 23"/>
                <a:gd name="T14" fmla="*/ 0 w 9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3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7"/>
                    <a:pt x="7" y="23"/>
                    <a:pt x="0" y="2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18"/>
                    <a:pt x="5" y="14"/>
                    <a:pt x="5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24"/>
            <p:cNvSpPr>
              <a:spLocks/>
            </p:cNvSpPr>
            <p:nvPr userDrawn="1"/>
          </p:nvSpPr>
          <p:spPr bwMode="auto">
            <a:xfrm>
              <a:off x="7173913" y="2332038"/>
              <a:ext cx="147637" cy="179387"/>
            </a:xfrm>
            <a:custGeom>
              <a:avLst/>
              <a:gdLst>
                <a:gd name="T0" fmla="*/ 7 w 39"/>
                <a:gd name="T1" fmla="*/ 33 h 48"/>
                <a:gd name="T2" fmla="*/ 20 w 39"/>
                <a:gd name="T3" fmla="*/ 41 h 48"/>
                <a:gd name="T4" fmla="*/ 31 w 39"/>
                <a:gd name="T5" fmla="*/ 35 h 48"/>
                <a:gd name="T6" fmla="*/ 16 w 39"/>
                <a:gd name="T7" fmla="*/ 26 h 48"/>
                <a:gd name="T8" fmla="*/ 1 w 39"/>
                <a:gd name="T9" fmla="*/ 13 h 48"/>
                <a:gd name="T10" fmla="*/ 18 w 39"/>
                <a:gd name="T11" fmla="*/ 0 h 48"/>
                <a:gd name="T12" fmla="*/ 37 w 39"/>
                <a:gd name="T13" fmla="*/ 15 h 48"/>
                <a:gd name="T14" fmla="*/ 29 w 39"/>
                <a:gd name="T15" fmla="*/ 15 h 48"/>
                <a:gd name="T16" fmla="*/ 19 w 39"/>
                <a:gd name="T17" fmla="*/ 7 h 48"/>
                <a:gd name="T18" fmla="*/ 9 w 39"/>
                <a:gd name="T19" fmla="*/ 13 h 48"/>
                <a:gd name="T20" fmla="*/ 24 w 39"/>
                <a:gd name="T21" fmla="*/ 21 h 48"/>
                <a:gd name="T22" fmla="*/ 39 w 39"/>
                <a:gd name="T23" fmla="*/ 34 h 48"/>
                <a:gd name="T24" fmla="*/ 19 w 39"/>
                <a:gd name="T25" fmla="*/ 48 h 48"/>
                <a:gd name="T26" fmla="*/ 0 w 39"/>
                <a:gd name="T27" fmla="*/ 33 h 48"/>
                <a:gd name="T28" fmla="*/ 7 w 39"/>
                <a:gd name="T2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8">
                  <a:moveTo>
                    <a:pt x="7" y="33"/>
                  </a:moveTo>
                  <a:cubicBezTo>
                    <a:pt x="8" y="39"/>
                    <a:pt x="14" y="41"/>
                    <a:pt x="20" y="41"/>
                  </a:cubicBezTo>
                  <a:cubicBezTo>
                    <a:pt x="24" y="41"/>
                    <a:pt x="31" y="40"/>
                    <a:pt x="31" y="35"/>
                  </a:cubicBezTo>
                  <a:cubicBezTo>
                    <a:pt x="31" y="29"/>
                    <a:pt x="23" y="28"/>
                    <a:pt x="16" y="26"/>
                  </a:cubicBezTo>
                  <a:cubicBezTo>
                    <a:pt x="8" y="24"/>
                    <a:pt x="1" y="22"/>
                    <a:pt x="1" y="13"/>
                  </a:cubicBezTo>
                  <a:cubicBezTo>
                    <a:pt x="1" y="4"/>
                    <a:pt x="10" y="0"/>
                    <a:pt x="18" y="0"/>
                  </a:cubicBezTo>
                  <a:cubicBezTo>
                    <a:pt x="28" y="0"/>
                    <a:pt x="36" y="4"/>
                    <a:pt x="37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9"/>
                    <a:pt x="23" y="7"/>
                    <a:pt x="19" y="7"/>
                  </a:cubicBezTo>
                  <a:cubicBezTo>
                    <a:pt x="14" y="7"/>
                    <a:pt x="9" y="8"/>
                    <a:pt x="9" y="13"/>
                  </a:cubicBezTo>
                  <a:cubicBezTo>
                    <a:pt x="9" y="18"/>
                    <a:pt x="17" y="19"/>
                    <a:pt x="24" y="21"/>
                  </a:cubicBezTo>
                  <a:cubicBezTo>
                    <a:pt x="31" y="22"/>
                    <a:pt x="39" y="25"/>
                    <a:pt x="39" y="34"/>
                  </a:cubicBezTo>
                  <a:cubicBezTo>
                    <a:pt x="39" y="44"/>
                    <a:pt x="29" y="48"/>
                    <a:pt x="19" y="48"/>
                  </a:cubicBezTo>
                  <a:cubicBezTo>
                    <a:pt x="9" y="48"/>
                    <a:pt x="0" y="44"/>
                    <a:pt x="0" y="33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25"/>
            <p:cNvSpPr>
              <a:spLocks/>
            </p:cNvSpPr>
            <p:nvPr userDrawn="1"/>
          </p:nvSpPr>
          <p:spPr bwMode="auto">
            <a:xfrm>
              <a:off x="7426325" y="2268538"/>
              <a:ext cx="212725" cy="242887"/>
            </a:xfrm>
            <a:custGeom>
              <a:avLst/>
              <a:gdLst>
                <a:gd name="T0" fmla="*/ 48 w 57"/>
                <a:gd name="T1" fmla="*/ 20 h 65"/>
                <a:gd name="T2" fmla="*/ 30 w 57"/>
                <a:gd name="T3" fmla="*/ 7 h 65"/>
                <a:gd name="T4" fmla="*/ 9 w 57"/>
                <a:gd name="T5" fmla="*/ 32 h 65"/>
                <a:gd name="T6" fmla="*/ 30 w 57"/>
                <a:gd name="T7" fmla="*/ 58 h 65"/>
                <a:gd name="T8" fmla="*/ 48 w 57"/>
                <a:gd name="T9" fmla="*/ 40 h 65"/>
                <a:gd name="T10" fmla="*/ 57 w 57"/>
                <a:gd name="T11" fmla="*/ 40 h 65"/>
                <a:gd name="T12" fmla="*/ 29 w 57"/>
                <a:gd name="T13" fmla="*/ 65 h 65"/>
                <a:gd name="T14" fmla="*/ 0 w 57"/>
                <a:gd name="T15" fmla="*/ 33 h 65"/>
                <a:gd name="T16" fmla="*/ 30 w 57"/>
                <a:gd name="T17" fmla="*/ 0 h 65"/>
                <a:gd name="T18" fmla="*/ 56 w 57"/>
                <a:gd name="T19" fmla="*/ 20 h 65"/>
                <a:gd name="T20" fmla="*/ 48 w 57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65">
                  <a:moveTo>
                    <a:pt x="48" y="20"/>
                  </a:moveTo>
                  <a:cubicBezTo>
                    <a:pt x="46" y="11"/>
                    <a:pt x="39" y="7"/>
                    <a:pt x="30" y="7"/>
                  </a:cubicBezTo>
                  <a:cubicBezTo>
                    <a:pt x="15" y="7"/>
                    <a:pt x="9" y="19"/>
                    <a:pt x="9" y="32"/>
                  </a:cubicBezTo>
                  <a:cubicBezTo>
                    <a:pt x="9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10" y="65"/>
                    <a:pt x="0" y="51"/>
                    <a:pt x="0" y="33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26"/>
            <p:cNvSpPr>
              <a:spLocks noEditPoints="1"/>
            </p:cNvSpPr>
            <p:nvPr userDrawn="1"/>
          </p:nvSpPr>
          <p:spPr bwMode="auto">
            <a:xfrm>
              <a:off x="765810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2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4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4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4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3" y="7"/>
                    <a:pt x="9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27"/>
            <p:cNvSpPr>
              <a:spLocks/>
            </p:cNvSpPr>
            <p:nvPr userDrawn="1"/>
          </p:nvSpPr>
          <p:spPr bwMode="auto">
            <a:xfrm>
              <a:off x="784225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28"/>
            <p:cNvSpPr>
              <a:spLocks/>
            </p:cNvSpPr>
            <p:nvPr userDrawn="1"/>
          </p:nvSpPr>
          <p:spPr bwMode="auto">
            <a:xfrm>
              <a:off x="8002588" y="2287588"/>
              <a:ext cx="90487" cy="220662"/>
            </a:xfrm>
            <a:custGeom>
              <a:avLst/>
              <a:gdLst>
                <a:gd name="T0" fmla="*/ 15 w 24"/>
                <a:gd name="T1" fmla="*/ 13 h 59"/>
                <a:gd name="T2" fmla="*/ 24 w 24"/>
                <a:gd name="T3" fmla="*/ 13 h 59"/>
                <a:gd name="T4" fmla="*/ 24 w 24"/>
                <a:gd name="T5" fmla="*/ 20 h 59"/>
                <a:gd name="T6" fmla="*/ 15 w 24"/>
                <a:gd name="T7" fmla="*/ 20 h 59"/>
                <a:gd name="T8" fmla="*/ 15 w 24"/>
                <a:gd name="T9" fmla="*/ 48 h 59"/>
                <a:gd name="T10" fmla="*/ 21 w 24"/>
                <a:gd name="T11" fmla="*/ 52 h 59"/>
                <a:gd name="T12" fmla="*/ 24 w 24"/>
                <a:gd name="T13" fmla="*/ 52 h 59"/>
                <a:gd name="T14" fmla="*/ 24 w 24"/>
                <a:gd name="T15" fmla="*/ 59 h 59"/>
                <a:gd name="T16" fmla="*/ 19 w 24"/>
                <a:gd name="T17" fmla="*/ 59 h 59"/>
                <a:gd name="T18" fmla="*/ 8 w 24"/>
                <a:gd name="T19" fmla="*/ 49 h 59"/>
                <a:gd name="T20" fmla="*/ 8 w 24"/>
                <a:gd name="T21" fmla="*/ 20 h 59"/>
                <a:gd name="T22" fmla="*/ 0 w 24"/>
                <a:gd name="T23" fmla="*/ 20 h 59"/>
                <a:gd name="T24" fmla="*/ 0 w 24"/>
                <a:gd name="T25" fmla="*/ 13 h 59"/>
                <a:gd name="T26" fmla="*/ 8 w 24"/>
                <a:gd name="T27" fmla="*/ 13 h 59"/>
                <a:gd name="T28" fmla="*/ 8 w 24"/>
                <a:gd name="T29" fmla="*/ 0 h 59"/>
                <a:gd name="T30" fmla="*/ 15 w 24"/>
                <a:gd name="T31" fmla="*/ 0 h 59"/>
                <a:gd name="T32" fmla="*/ 15 w 24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9">
                  <a:moveTo>
                    <a:pt x="15" y="13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6" y="52"/>
                    <a:pt x="21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1" y="59"/>
                    <a:pt x="8" y="57"/>
                    <a:pt x="8" y="4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29"/>
            <p:cNvSpPr>
              <a:spLocks noEditPoints="1"/>
            </p:cNvSpPr>
            <p:nvPr userDrawn="1"/>
          </p:nvSpPr>
          <p:spPr bwMode="auto">
            <a:xfrm>
              <a:off x="8112125" y="2332038"/>
              <a:ext cx="157162" cy="179387"/>
            </a:xfrm>
            <a:custGeom>
              <a:avLst/>
              <a:gdLst>
                <a:gd name="T0" fmla="*/ 41 w 42"/>
                <a:gd name="T1" fmla="*/ 32 h 48"/>
                <a:gd name="T2" fmla="*/ 22 w 42"/>
                <a:gd name="T3" fmla="*/ 48 h 48"/>
                <a:gd name="T4" fmla="*/ 0 w 42"/>
                <a:gd name="T5" fmla="*/ 24 h 48"/>
                <a:gd name="T6" fmla="*/ 21 w 42"/>
                <a:gd name="T7" fmla="*/ 0 h 48"/>
                <a:gd name="T8" fmla="*/ 42 w 42"/>
                <a:gd name="T9" fmla="*/ 26 h 48"/>
                <a:gd name="T10" fmla="*/ 8 w 42"/>
                <a:gd name="T11" fmla="*/ 26 h 48"/>
                <a:gd name="T12" fmla="*/ 22 w 42"/>
                <a:gd name="T13" fmla="*/ 41 h 48"/>
                <a:gd name="T14" fmla="*/ 34 w 42"/>
                <a:gd name="T15" fmla="*/ 32 h 48"/>
                <a:gd name="T16" fmla="*/ 41 w 42"/>
                <a:gd name="T17" fmla="*/ 32 h 48"/>
                <a:gd name="T18" fmla="*/ 34 w 42"/>
                <a:gd name="T19" fmla="*/ 20 h 48"/>
                <a:gd name="T20" fmla="*/ 21 w 42"/>
                <a:gd name="T21" fmla="*/ 7 h 48"/>
                <a:gd name="T22" fmla="*/ 8 w 42"/>
                <a:gd name="T23" fmla="*/ 20 h 48"/>
                <a:gd name="T24" fmla="*/ 34 w 42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8">
                  <a:moveTo>
                    <a:pt x="41" y="32"/>
                  </a:moveTo>
                  <a:cubicBezTo>
                    <a:pt x="39" y="43"/>
                    <a:pt x="32" y="48"/>
                    <a:pt x="22" y="48"/>
                  </a:cubicBezTo>
                  <a:cubicBezTo>
                    <a:pt x="7" y="48"/>
                    <a:pt x="0" y="38"/>
                    <a:pt x="0" y="24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7" y="0"/>
                    <a:pt x="42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8" y="41"/>
                    <a:pt x="33" y="38"/>
                    <a:pt x="34" y="32"/>
                  </a:cubicBezTo>
                  <a:lnTo>
                    <a:pt x="41" y="32"/>
                  </a:lnTo>
                  <a:close/>
                  <a:moveTo>
                    <a:pt x="34" y="20"/>
                  </a:moveTo>
                  <a:cubicBezTo>
                    <a:pt x="34" y="13"/>
                    <a:pt x="28" y="7"/>
                    <a:pt x="21" y="7"/>
                  </a:cubicBezTo>
                  <a:cubicBezTo>
                    <a:pt x="13" y="7"/>
                    <a:pt x="8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30"/>
            <p:cNvSpPr>
              <a:spLocks/>
            </p:cNvSpPr>
            <p:nvPr userDrawn="1"/>
          </p:nvSpPr>
          <p:spPr bwMode="auto">
            <a:xfrm>
              <a:off x="8291513" y="2332038"/>
              <a:ext cx="90487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8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8 w 24"/>
                <a:gd name="T13" fmla="*/ 27 h 47"/>
                <a:gd name="T14" fmla="*/ 8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8" y="15"/>
                    <a:pt x="8" y="2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666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666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14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558971"/>
            <a:ext cx="7738146" cy="620486"/>
          </a:xfrm>
        </p:spPr>
        <p:txBody>
          <a:bodyPr lIns="0" tIns="137160" rIns="0"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85632" y="6528816"/>
            <a:ext cx="658368" cy="1097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3F933A-77D8-42D7-BAA8-8E2245DCBF4B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5/5/2016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181344"/>
            <a:ext cx="7734128" cy="4572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7225" y="681038"/>
            <a:ext cx="1266825" cy="1381125"/>
            <a:chOff x="657225" y="681038"/>
            <a:chExt cx="1266825" cy="1381125"/>
          </a:xfrm>
        </p:grpSpPr>
        <p:sp>
          <p:nvSpPr>
            <p:cNvPr id="21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7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©2014 MFMER  |  slide-</a:t>
            </a:r>
            <a:fld id="{D445C29B-035B-48ED-941F-A66A11A8A322}" type="slidenum">
              <a:rPr lang="en-US" sz="700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sz="7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011" y="2267857"/>
            <a:ext cx="41957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4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5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371" y="0"/>
            <a:ext cx="6252318" cy="2561771"/>
          </a:xfrm>
        </p:spPr>
        <p:txBody>
          <a:bodyPr lIns="0" rIns="0" bIns="0" anchor="b" anchorCtr="0">
            <a:noAutofit/>
          </a:bodyPr>
          <a:lstStyle>
            <a:lvl1pPr algn="r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85632" y="6528816"/>
            <a:ext cx="658368" cy="1097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3F933A-77D8-42D7-BAA8-8E2245DCBF4B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5/5/2016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181344"/>
            <a:ext cx="7726875" cy="4572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7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©2014 MFMER  |  slide-</a:t>
            </a:r>
            <a:fld id="{D445C29B-035B-48ED-941F-A66A11A8A322}" type="slidenum">
              <a:rPr lang="en-US" sz="700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sz="7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0" name="Subtitle 2"/>
          <p:cNvSpPr>
            <a:spLocks noGrp="1"/>
          </p:cNvSpPr>
          <p:nvPr>
            <p:ph type="subTitle" idx="1"/>
          </p:nvPr>
        </p:nvSpPr>
        <p:spPr>
          <a:xfrm>
            <a:off x="658368" y="5558971"/>
            <a:ext cx="7730889" cy="620486"/>
          </a:xfrm>
        </p:spPr>
        <p:txBody>
          <a:bodyPr lIns="0" tIns="137160" rIns="0"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57225" y="681038"/>
            <a:ext cx="1266825" cy="1381125"/>
            <a:chOff x="657225" y="681038"/>
            <a:chExt cx="1266825" cy="1381125"/>
          </a:xfrm>
        </p:grpSpPr>
        <p:sp>
          <p:nvSpPr>
            <p:cNvPr id="33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4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10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bg2">
                  <a:lumMod val="60000"/>
                  <a:lumOff val="40000"/>
                </a:schemeClr>
              </a:buClr>
              <a:defRPr/>
            </a:lvl2pPr>
            <a:lvl3pPr>
              <a:buClr>
                <a:schemeClr val="bg2">
                  <a:lumMod val="60000"/>
                  <a:lumOff val="40000"/>
                </a:schemeClr>
              </a:buClr>
              <a:defRPr/>
            </a:lvl3pPr>
            <a:lvl4pPr>
              <a:buClr>
                <a:schemeClr val="bg2">
                  <a:lumMod val="60000"/>
                  <a:lumOff val="40000"/>
                </a:schemeClr>
              </a:buClr>
              <a:defRPr/>
            </a:lvl4pPr>
            <a:lvl5pPr>
              <a:buClr>
                <a:schemeClr val="bg2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3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yo Reduced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992" y="1476829"/>
            <a:ext cx="6254304" cy="3941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514" y="5468258"/>
            <a:ext cx="7718262" cy="457200"/>
          </a:xfrm>
        </p:spPr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0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5371" y="0"/>
            <a:ext cx="6252318" cy="2561771"/>
          </a:xfrm>
        </p:spPr>
        <p:txBody>
          <a:bodyPr lIns="0" rIns="0" bIns="0" anchor="b" anchorCtr="0">
            <a:noAutofit/>
          </a:bodyPr>
          <a:lstStyle>
            <a:lvl1pPr algn="r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85632" y="6528816"/>
            <a:ext cx="658368" cy="1097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0400" y="6181344"/>
            <a:ext cx="7726875" cy="4572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©2015 MFMER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Subtitle 2"/>
          <p:cNvSpPr>
            <a:spLocks noGrp="1"/>
          </p:cNvSpPr>
          <p:nvPr>
            <p:ph type="subTitle" idx="1"/>
          </p:nvPr>
        </p:nvSpPr>
        <p:spPr>
          <a:xfrm>
            <a:off x="658368" y="5558971"/>
            <a:ext cx="7730889" cy="620486"/>
          </a:xfrm>
        </p:spPr>
        <p:txBody>
          <a:bodyPr lIns="0" tIns="137160" rIns="0"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57225" y="681038"/>
            <a:ext cx="1266825" cy="1381125"/>
            <a:chOff x="657225" y="681038"/>
            <a:chExt cx="1266825" cy="1381125"/>
          </a:xfrm>
        </p:grpSpPr>
        <p:sp>
          <p:nvSpPr>
            <p:cNvPr id="33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4" cy="685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4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76" y="2743200"/>
            <a:ext cx="7711255" cy="1371600"/>
          </a:xfrm>
        </p:spPr>
        <p:txBody>
          <a:bodyPr anchor="b" anchorCtr="0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376" y="4114800"/>
            <a:ext cx="7711255" cy="685800"/>
          </a:xfrm>
        </p:spPr>
        <p:txBody>
          <a:bodyPr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514" y="5475514"/>
            <a:ext cx="7718262" cy="457200"/>
          </a:xfrm>
        </p:spPr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60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" y="1371600"/>
            <a:ext cx="3840480" cy="398417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40480" cy="398417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79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2174875"/>
            <a:ext cx="3840480" cy="32099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40480" cy="32099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89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6514" y="5453744"/>
            <a:ext cx="7718262" cy="457200"/>
          </a:xfrm>
        </p:spPr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3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76514" y="5431971"/>
            <a:ext cx="7718262" cy="457200"/>
          </a:xfrm>
        </p:spPr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6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2807208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4910328" cy="48913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1371600"/>
            <a:ext cx="2807208" cy="3976914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56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" y="1444752"/>
            <a:ext cx="7827264" cy="3497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5505122"/>
            <a:ext cx="7827264" cy="384048"/>
          </a:xfrm>
        </p:spPr>
        <p:txBody>
          <a:bodyPr tIns="45720" anchor="ctr" anchorCtr="0"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0400" y="5003799"/>
            <a:ext cx="7823200" cy="457200"/>
          </a:xfrm>
        </p:spPr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2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69209"/>
            <a:ext cx="9143245" cy="68879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700" dirty="0" smtClean="0">
                <a:solidFill>
                  <a:srgbClr val="009FEE">
                    <a:lumMod val="40000"/>
                    <a:lumOff val="60000"/>
                  </a:srgbClr>
                </a:solidFill>
              </a:rPr>
              <a:t>©2014 MFMER  |  slide-</a:t>
            </a:r>
            <a:fld id="{D445C29B-035B-48ED-941F-A66A11A8A322}" type="slidenum">
              <a:rPr lang="en-US" sz="700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700" dirty="0" smtClean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33675"/>
            <a:ext cx="9144000" cy="1371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37794" y="681038"/>
            <a:ext cx="1266825" cy="1381125"/>
            <a:chOff x="3937794" y="681038"/>
            <a:chExt cx="1266825" cy="1381125"/>
          </a:xfrm>
        </p:grpSpPr>
        <p:sp>
          <p:nvSpPr>
            <p:cNvPr id="32" name="Freeform 5"/>
            <p:cNvSpPr>
              <a:spLocks noEditPoints="1"/>
            </p:cNvSpPr>
            <p:nvPr userDrawn="1"/>
          </p:nvSpPr>
          <p:spPr bwMode="auto">
            <a:xfrm>
              <a:off x="4126707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solidFill>
              <a:srgbClr val="0046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6"/>
            <p:cNvSpPr>
              <a:spLocks/>
            </p:cNvSpPr>
            <p:nvPr userDrawn="1"/>
          </p:nvSpPr>
          <p:spPr bwMode="auto">
            <a:xfrm>
              <a:off x="4196557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auto">
            <a:xfrm>
              <a:off x="4407694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auto">
            <a:xfrm>
              <a:off x="4547394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9"/>
            <p:cNvSpPr>
              <a:spLocks/>
            </p:cNvSpPr>
            <p:nvPr userDrawn="1"/>
          </p:nvSpPr>
          <p:spPr bwMode="auto">
            <a:xfrm>
              <a:off x="4853782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7" name="Freeform 10"/>
            <p:cNvSpPr>
              <a:spLocks/>
            </p:cNvSpPr>
            <p:nvPr userDrawn="1"/>
          </p:nvSpPr>
          <p:spPr bwMode="auto">
            <a:xfrm>
              <a:off x="4972844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11"/>
            <p:cNvSpPr>
              <a:spLocks/>
            </p:cNvSpPr>
            <p:nvPr userDrawn="1"/>
          </p:nvSpPr>
          <p:spPr bwMode="auto">
            <a:xfrm>
              <a:off x="3937794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12"/>
            <p:cNvSpPr>
              <a:spLocks/>
            </p:cNvSpPr>
            <p:nvPr userDrawn="1"/>
          </p:nvSpPr>
          <p:spPr bwMode="auto">
            <a:xfrm>
              <a:off x="4037807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3"/>
            <p:cNvSpPr>
              <a:spLocks noEditPoints="1"/>
            </p:cNvSpPr>
            <p:nvPr userDrawn="1"/>
          </p:nvSpPr>
          <p:spPr bwMode="auto">
            <a:xfrm>
              <a:off x="4372769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14"/>
            <p:cNvSpPr>
              <a:spLocks/>
            </p:cNvSpPr>
            <p:nvPr userDrawn="1"/>
          </p:nvSpPr>
          <p:spPr bwMode="auto">
            <a:xfrm>
              <a:off x="4590257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15"/>
            <p:cNvSpPr>
              <a:spLocks noEditPoints="1"/>
            </p:cNvSpPr>
            <p:nvPr userDrawn="1"/>
          </p:nvSpPr>
          <p:spPr bwMode="auto">
            <a:xfrm>
              <a:off x="4839494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051900" y="5969681"/>
            <a:ext cx="1892808" cy="134604"/>
            <a:chOff x="4186238" y="2268538"/>
            <a:chExt cx="4195762" cy="306387"/>
          </a:xfrm>
          <a:solidFill>
            <a:srgbClr val="0046AD"/>
          </a:solidFill>
        </p:grpSpPr>
        <p:sp>
          <p:nvSpPr>
            <p:cNvPr id="62" name="Freeform 5"/>
            <p:cNvSpPr>
              <a:spLocks/>
            </p:cNvSpPr>
            <p:nvPr userDrawn="1"/>
          </p:nvSpPr>
          <p:spPr bwMode="auto">
            <a:xfrm>
              <a:off x="4186238" y="2271713"/>
              <a:ext cx="236537" cy="236537"/>
            </a:xfrm>
            <a:custGeom>
              <a:avLst/>
              <a:gdLst>
                <a:gd name="T0" fmla="*/ 0 w 149"/>
                <a:gd name="T1" fmla="*/ 0 h 149"/>
                <a:gd name="T2" fmla="*/ 28 w 149"/>
                <a:gd name="T3" fmla="*/ 0 h 149"/>
                <a:gd name="T4" fmla="*/ 73 w 149"/>
                <a:gd name="T5" fmla="*/ 125 h 149"/>
                <a:gd name="T6" fmla="*/ 120 w 149"/>
                <a:gd name="T7" fmla="*/ 0 h 149"/>
                <a:gd name="T8" fmla="*/ 149 w 149"/>
                <a:gd name="T9" fmla="*/ 0 h 149"/>
                <a:gd name="T10" fmla="*/ 149 w 149"/>
                <a:gd name="T11" fmla="*/ 149 h 149"/>
                <a:gd name="T12" fmla="*/ 130 w 149"/>
                <a:gd name="T13" fmla="*/ 149 h 149"/>
                <a:gd name="T14" fmla="*/ 130 w 149"/>
                <a:gd name="T15" fmla="*/ 26 h 149"/>
                <a:gd name="T16" fmla="*/ 130 w 149"/>
                <a:gd name="T17" fmla="*/ 26 h 149"/>
                <a:gd name="T18" fmla="*/ 83 w 149"/>
                <a:gd name="T19" fmla="*/ 149 h 149"/>
                <a:gd name="T20" fmla="*/ 66 w 149"/>
                <a:gd name="T21" fmla="*/ 149 h 149"/>
                <a:gd name="T22" fmla="*/ 19 w 149"/>
                <a:gd name="T23" fmla="*/ 26 h 149"/>
                <a:gd name="T24" fmla="*/ 19 w 149"/>
                <a:gd name="T25" fmla="*/ 26 h 149"/>
                <a:gd name="T26" fmla="*/ 19 w 149"/>
                <a:gd name="T27" fmla="*/ 149 h 149"/>
                <a:gd name="T28" fmla="*/ 0 w 149"/>
                <a:gd name="T29" fmla="*/ 149 h 149"/>
                <a:gd name="T30" fmla="*/ 0 w 149"/>
                <a:gd name="T3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149">
                  <a:moveTo>
                    <a:pt x="0" y="0"/>
                  </a:moveTo>
                  <a:lnTo>
                    <a:pt x="28" y="0"/>
                  </a:lnTo>
                  <a:lnTo>
                    <a:pt x="73" y="125"/>
                  </a:lnTo>
                  <a:lnTo>
                    <a:pt x="120" y="0"/>
                  </a:lnTo>
                  <a:lnTo>
                    <a:pt x="149" y="0"/>
                  </a:lnTo>
                  <a:lnTo>
                    <a:pt x="149" y="149"/>
                  </a:lnTo>
                  <a:lnTo>
                    <a:pt x="130" y="149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83" y="149"/>
                  </a:lnTo>
                  <a:lnTo>
                    <a:pt x="66" y="149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3" name="Freeform 6"/>
            <p:cNvSpPr>
              <a:spLocks noEditPoints="1"/>
            </p:cNvSpPr>
            <p:nvPr userDrawn="1"/>
          </p:nvSpPr>
          <p:spPr bwMode="auto">
            <a:xfrm>
              <a:off x="4456113" y="2332038"/>
              <a:ext cx="161925" cy="179387"/>
            </a:xfrm>
            <a:custGeom>
              <a:avLst/>
              <a:gdLst>
                <a:gd name="T0" fmla="*/ 43 w 43"/>
                <a:gd name="T1" fmla="*/ 47 h 48"/>
                <a:gd name="T2" fmla="*/ 37 w 43"/>
                <a:gd name="T3" fmla="*/ 48 h 48"/>
                <a:gd name="T4" fmla="*/ 31 w 43"/>
                <a:gd name="T5" fmla="*/ 41 h 48"/>
                <a:gd name="T6" fmla="*/ 15 w 43"/>
                <a:gd name="T7" fmla="*/ 48 h 48"/>
                <a:gd name="T8" fmla="*/ 0 w 43"/>
                <a:gd name="T9" fmla="*/ 35 h 48"/>
                <a:gd name="T10" fmla="*/ 15 w 43"/>
                <a:gd name="T11" fmla="*/ 21 h 48"/>
                <a:gd name="T12" fmla="*/ 31 w 43"/>
                <a:gd name="T13" fmla="*/ 15 h 48"/>
                <a:gd name="T14" fmla="*/ 21 w 43"/>
                <a:gd name="T15" fmla="*/ 7 h 48"/>
                <a:gd name="T16" fmla="*/ 9 w 43"/>
                <a:gd name="T17" fmla="*/ 16 h 48"/>
                <a:gd name="T18" fmla="*/ 2 w 43"/>
                <a:gd name="T19" fmla="*/ 16 h 48"/>
                <a:gd name="T20" fmla="*/ 21 w 43"/>
                <a:gd name="T21" fmla="*/ 0 h 48"/>
                <a:gd name="T22" fmla="*/ 38 w 43"/>
                <a:gd name="T23" fmla="*/ 13 h 48"/>
                <a:gd name="T24" fmla="*/ 38 w 43"/>
                <a:gd name="T25" fmla="*/ 36 h 48"/>
                <a:gd name="T26" fmla="*/ 40 w 43"/>
                <a:gd name="T27" fmla="*/ 41 h 48"/>
                <a:gd name="T28" fmla="*/ 43 w 43"/>
                <a:gd name="T29" fmla="*/ 41 h 48"/>
                <a:gd name="T30" fmla="*/ 43 w 43"/>
                <a:gd name="T31" fmla="*/ 47 h 48"/>
                <a:gd name="T32" fmla="*/ 31 w 43"/>
                <a:gd name="T33" fmla="*/ 23 h 48"/>
                <a:gd name="T34" fmla="*/ 17 w 43"/>
                <a:gd name="T35" fmla="*/ 26 h 48"/>
                <a:gd name="T36" fmla="*/ 8 w 43"/>
                <a:gd name="T37" fmla="*/ 35 h 48"/>
                <a:gd name="T38" fmla="*/ 17 w 43"/>
                <a:gd name="T39" fmla="*/ 41 h 48"/>
                <a:gd name="T40" fmla="*/ 31 w 43"/>
                <a:gd name="T41" fmla="*/ 31 h 48"/>
                <a:gd name="T42" fmla="*/ 31 w 43"/>
                <a:gd name="T4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8">
                  <a:moveTo>
                    <a:pt x="43" y="47"/>
                  </a:moveTo>
                  <a:cubicBezTo>
                    <a:pt x="41" y="48"/>
                    <a:pt x="40" y="48"/>
                    <a:pt x="37" y="48"/>
                  </a:cubicBezTo>
                  <a:cubicBezTo>
                    <a:pt x="33" y="48"/>
                    <a:pt x="31" y="46"/>
                    <a:pt x="31" y="41"/>
                  </a:cubicBezTo>
                  <a:cubicBezTo>
                    <a:pt x="27" y="46"/>
                    <a:pt x="21" y="48"/>
                    <a:pt x="15" y="48"/>
                  </a:cubicBezTo>
                  <a:cubicBezTo>
                    <a:pt x="7" y="48"/>
                    <a:pt x="0" y="44"/>
                    <a:pt x="0" y="35"/>
                  </a:cubicBezTo>
                  <a:cubicBezTo>
                    <a:pt x="0" y="25"/>
                    <a:pt x="8" y="23"/>
                    <a:pt x="15" y="21"/>
                  </a:cubicBezTo>
                  <a:cubicBezTo>
                    <a:pt x="24" y="20"/>
                    <a:pt x="31" y="20"/>
                    <a:pt x="31" y="15"/>
                  </a:cubicBezTo>
                  <a:cubicBezTo>
                    <a:pt x="31" y="8"/>
                    <a:pt x="25" y="7"/>
                    <a:pt x="21" y="7"/>
                  </a:cubicBezTo>
                  <a:cubicBezTo>
                    <a:pt x="14" y="7"/>
                    <a:pt x="10" y="9"/>
                    <a:pt x="9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4"/>
                    <a:pt x="11" y="0"/>
                    <a:pt x="21" y="0"/>
                  </a:cubicBezTo>
                  <a:cubicBezTo>
                    <a:pt x="29" y="0"/>
                    <a:pt x="38" y="2"/>
                    <a:pt x="38" y="13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40"/>
                    <a:pt x="38" y="41"/>
                    <a:pt x="40" y="41"/>
                  </a:cubicBezTo>
                  <a:cubicBezTo>
                    <a:pt x="41" y="41"/>
                    <a:pt x="42" y="41"/>
                    <a:pt x="43" y="41"/>
                  </a:cubicBezTo>
                  <a:lnTo>
                    <a:pt x="43" y="47"/>
                  </a:lnTo>
                  <a:close/>
                  <a:moveTo>
                    <a:pt x="31" y="23"/>
                  </a:moveTo>
                  <a:cubicBezTo>
                    <a:pt x="28" y="26"/>
                    <a:pt x="22" y="26"/>
                    <a:pt x="17" y="26"/>
                  </a:cubicBezTo>
                  <a:cubicBezTo>
                    <a:pt x="12" y="27"/>
                    <a:pt x="8" y="29"/>
                    <a:pt x="8" y="35"/>
                  </a:cubicBezTo>
                  <a:cubicBezTo>
                    <a:pt x="8" y="40"/>
                    <a:pt x="12" y="41"/>
                    <a:pt x="17" y="41"/>
                  </a:cubicBezTo>
                  <a:cubicBezTo>
                    <a:pt x="27" y="41"/>
                    <a:pt x="31" y="35"/>
                    <a:pt x="31" y="31"/>
                  </a:cubicBezTo>
                  <a:lnTo>
                    <a:pt x="31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4" name="Freeform 7"/>
            <p:cNvSpPr>
              <a:spLocks/>
            </p:cNvSpPr>
            <p:nvPr userDrawn="1"/>
          </p:nvSpPr>
          <p:spPr bwMode="auto">
            <a:xfrm>
              <a:off x="4621213" y="2336800"/>
              <a:ext cx="157162" cy="238125"/>
            </a:xfrm>
            <a:custGeom>
              <a:avLst/>
              <a:gdLst>
                <a:gd name="T0" fmla="*/ 22 w 42"/>
                <a:gd name="T1" fmla="*/ 52 h 64"/>
                <a:gd name="T2" fmla="*/ 9 w 42"/>
                <a:gd name="T3" fmla="*/ 64 h 64"/>
                <a:gd name="T4" fmla="*/ 4 w 42"/>
                <a:gd name="T5" fmla="*/ 63 h 64"/>
                <a:gd name="T6" fmla="*/ 4 w 42"/>
                <a:gd name="T7" fmla="*/ 56 h 64"/>
                <a:gd name="T8" fmla="*/ 8 w 42"/>
                <a:gd name="T9" fmla="*/ 58 h 64"/>
                <a:gd name="T10" fmla="*/ 15 w 42"/>
                <a:gd name="T11" fmla="*/ 53 h 64"/>
                <a:gd name="T12" fmla="*/ 18 w 42"/>
                <a:gd name="T13" fmla="*/ 46 h 64"/>
                <a:gd name="T14" fmla="*/ 0 w 42"/>
                <a:gd name="T15" fmla="*/ 0 h 64"/>
                <a:gd name="T16" fmla="*/ 8 w 42"/>
                <a:gd name="T17" fmla="*/ 0 h 64"/>
                <a:gd name="T18" fmla="*/ 21 w 42"/>
                <a:gd name="T19" fmla="*/ 38 h 64"/>
                <a:gd name="T20" fmla="*/ 22 w 42"/>
                <a:gd name="T21" fmla="*/ 38 h 64"/>
                <a:gd name="T22" fmla="*/ 34 w 42"/>
                <a:gd name="T23" fmla="*/ 0 h 64"/>
                <a:gd name="T24" fmla="*/ 42 w 42"/>
                <a:gd name="T25" fmla="*/ 0 h 64"/>
                <a:gd name="T26" fmla="*/ 22 w 42"/>
                <a:gd name="T27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22" y="52"/>
                  </a:moveTo>
                  <a:cubicBezTo>
                    <a:pt x="19" y="61"/>
                    <a:pt x="16" y="64"/>
                    <a:pt x="9" y="64"/>
                  </a:cubicBezTo>
                  <a:cubicBezTo>
                    <a:pt x="8" y="64"/>
                    <a:pt x="6" y="64"/>
                    <a:pt x="4" y="63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7"/>
                    <a:pt x="7" y="58"/>
                    <a:pt x="8" y="58"/>
                  </a:cubicBezTo>
                  <a:cubicBezTo>
                    <a:pt x="12" y="58"/>
                    <a:pt x="13" y="56"/>
                    <a:pt x="15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5" name="Freeform 8"/>
            <p:cNvSpPr>
              <a:spLocks noEditPoints="1"/>
            </p:cNvSpPr>
            <p:nvPr userDrawn="1"/>
          </p:nvSpPr>
          <p:spPr bwMode="auto">
            <a:xfrm>
              <a:off x="4789488" y="2332038"/>
              <a:ext cx="165100" cy="179387"/>
            </a:xfrm>
            <a:custGeom>
              <a:avLst/>
              <a:gdLst>
                <a:gd name="T0" fmla="*/ 22 w 44"/>
                <a:gd name="T1" fmla="*/ 0 h 48"/>
                <a:gd name="T2" fmla="*/ 44 w 44"/>
                <a:gd name="T3" fmla="*/ 24 h 48"/>
                <a:gd name="T4" fmla="*/ 22 w 44"/>
                <a:gd name="T5" fmla="*/ 48 h 48"/>
                <a:gd name="T6" fmla="*/ 0 w 44"/>
                <a:gd name="T7" fmla="*/ 24 h 48"/>
                <a:gd name="T8" fmla="*/ 22 w 44"/>
                <a:gd name="T9" fmla="*/ 0 h 48"/>
                <a:gd name="T10" fmla="*/ 22 w 44"/>
                <a:gd name="T11" fmla="*/ 41 h 48"/>
                <a:gd name="T12" fmla="*/ 36 w 44"/>
                <a:gd name="T13" fmla="*/ 24 h 48"/>
                <a:gd name="T14" fmla="*/ 22 w 44"/>
                <a:gd name="T15" fmla="*/ 7 h 48"/>
                <a:gd name="T16" fmla="*/ 8 w 44"/>
                <a:gd name="T17" fmla="*/ 24 h 48"/>
                <a:gd name="T18" fmla="*/ 22 w 44"/>
                <a:gd name="T1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8">
                  <a:moveTo>
                    <a:pt x="22" y="0"/>
                  </a:moveTo>
                  <a:cubicBezTo>
                    <a:pt x="37" y="0"/>
                    <a:pt x="44" y="11"/>
                    <a:pt x="44" y="24"/>
                  </a:cubicBezTo>
                  <a:cubicBezTo>
                    <a:pt x="44" y="37"/>
                    <a:pt x="37" y="48"/>
                    <a:pt x="22" y="48"/>
                  </a:cubicBezTo>
                  <a:cubicBezTo>
                    <a:pt x="8" y="48"/>
                    <a:pt x="0" y="37"/>
                    <a:pt x="0" y="24"/>
                  </a:cubicBezTo>
                  <a:cubicBezTo>
                    <a:pt x="0" y="11"/>
                    <a:pt x="8" y="0"/>
                    <a:pt x="22" y="0"/>
                  </a:cubicBezTo>
                  <a:close/>
                  <a:moveTo>
                    <a:pt x="22" y="41"/>
                  </a:moveTo>
                  <a:cubicBezTo>
                    <a:pt x="30" y="41"/>
                    <a:pt x="36" y="35"/>
                    <a:pt x="36" y="24"/>
                  </a:cubicBezTo>
                  <a:cubicBezTo>
                    <a:pt x="36" y="13"/>
                    <a:pt x="30" y="7"/>
                    <a:pt x="22" y="7"/>
                  </a:cubicBezTo>
                  <a:cubicBezTo>
                    <a:pt x="14" y="7"/>
                    <a:pt x="8" y="13"/>
                    <a:pt x="8" y="24"/>
                  </a:cubicBezTo>
                  <a:cubicBezTo>
                    <a:pt x="8" y="35"/>
                    <a:pt x="14" y="41"/>
                    <a:pt x="22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6" name="Freeform 9"/>
            <p:cNvSpPr>
              <a:spLocks/>
            </p:cNvSpPr>
            <p:nvPr userDrawn="1"/>
          </p:nvSpPr>
          <p:spPr bwMode="auto">
            <a:xfrm>
              <a:off x="5067300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29 w 56"/>
                <a:gd name="T3" fmla="*/ 7 h 65"/>
                <a:gd name="T4" fmla="*/ 8 w 56"/>
                <a:gd name="T5" fmla="*/ 32 h 65"/>
                <a:gd name="T6" fmla="*/ 29 w 56"/>
                <a:gd name="T7" fmla="*/ 58 h 65"/>
                <a:gd name="T8" fmla="*/ 47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29 w 56"/>
                <a:gd name="T17" fmla="*/ 0 h 65"/>
                <a:gd name="T18" fmla="*/ 55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29" y="7"/>
                  </a:cubicBezTo>
                  <a:cubicBezTo>
                    <a:pt x="14" y="7"/>
                    <a:pt x="8" y="19"/>
                    <a:pt x="8" y="32"/>
                  </a:cubicBezTo>
                  <a:cubicBezTo>
                    <a:pt x="8" y="46"/>
                    <a:pt x="14" y="58"/>
                    <a:pt x="29" y="58"/>
                  </a:cubicBezTo>
                  <a:cubicBezTo>
                    <a:pt x="40" y="58"/>
                    <a:pt x="47" y="51"/>
                    <a:pt x="47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4" y="56"/>
                    <a:pt x="44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29" y="0"/>
                  </a:cubicBezTo>
                  <a:cubicBezTo>
                    <a:pt x="42" y="0"/>
                    <a:pt x="53" y="7"/>
                    <a:pt x="55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7" name="Rectangle 10"/>
            <p:cNvSpPr>
              <a:spLocks noChangeArrowheads="1"/>
            </p:cNvSpPr>
            <p:nvPr userDrawn="1"/>
          </p:nvSpPr>
          <p:spPr bwMode="auto">
            <a:xfrm>
              <a:off x="5307013" y="2271713"/>
              <a:ext cx="30162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8" name="Freeform 11"/>
            <p:cNvSpPr>
              <a:spLocks noEditPoints="1"/>
            </p:cNvSpPr>
            <p:nvPr userDrawn="1"/>
          </p:nvSpPr>
          <p:spPr bwMode="auto">
            <a:xfrm>
              <a:off x="5378450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9" name="Freeform 12"/>
            <p:cNvSpPr>
              <a:spLocks/>
            </p:cNvSpPr>
            <p:nvPr userDrawn="1"/>
          </p:nvSpPr>
          <p:spPr bwMode="auto">
            <a:xfrm>
              <a:off x="5446713" y="2332038"/>
              <a:ext cx="141287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0" name="Freeform 13"/>
            <p:cNvSpPr>
              <a:spLocks noEditPoints="1"/>
            </p:cNvSpPr>
            <p:nvPr userDrawn="1"/>
          </p:nvSpPr>
          <p:spPr bwMode="auto">
            <a:xfrm>
              <a:off x="5626100" y="2271713"/>
              <a:ext cx="30162" cy="236537"/>
            </a:xfrm>
            <a:custGeom>
              <a:avLst/>
              <a:gdLst>
                <a:gd name="T0" fmla="*/ 19 w 19"/>
                <a:gd name="T1" fmla="*/ 22 h 149"/>
                <a:gd name="T2" fmla="*/ 0 w 19"/>
                <a:gd name="T3" fmla="*/ 22 h 149"/>
                <a:gd name="T4" fmla="*/ 0 w 19"/>
                <a:gd name="T5" fmla="*/ 0 h 149"/>
                <a:gd name="T6" fmla="*/ 19 w 19"/>
                <a:gd name="T7" fmla="*/ 0 h 149"/>
                <a:gd name="T8" fmla="*/ 19 w 19"/>
                <a:gd name="T9" fmla="*/ 22 h 149"/>
                <a:gd name="T10" fmla="*/ 0 w 19"/>
                <a:gd name="T11" fmla="*/ 41 h 149"/>
                <a:gd name="T12" fmla="*/ 19 w 19"/>
                <a:gd name="T13" fmla="*/ 41 h 149"/>
                <a:gd name="T14" fmla="*/ 19 w 19"/>
                <a:gd name="T15" fmla="*/ 149 h 149"/>
                <a:gd name="T16" fmla="*/ 0 w 19"/>
                <a:gd name="T17" fmla="*/ 149 h 149"/>
                <a:gd name="T18" fmla="*/ 0 w 19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49">
                  <a:moveTo>
                    <a:pt x="19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22"/>
                  </a:lnTo>
                  <a:close/>
                  <a:moveTo>
                    <a:pt x="0" y="41"/>
                  </a:moveTo>
                  <a:lnTo>
                    <a:pt x="19" y="41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1" name="Freeform 14"/>
            <p:cNvSpPr>
              <a:spLocks/>
            </p:cNvSpPr>
            <p:nvPr userDrawn="1"/>
          </p:nvSpPr>
          <p:spPr bwMode="auto">
            <a:xfrm>
              <a:off x="5686425" y="2332038"/>
              <a:ext cx="153987" cy="179387"/>
            </a:xfrm>
            <a:custGeom>
              <a:avLst/>
              <a:gdLst>
                <a:gd name="T0" fmla="*/ 33 w 41"/>
                <a:gd name="T1" fmla="*/ 16 h 48"/>
                <a:gd name="T2" fmla="*/ 22 w 41"/>
                <a:gd name="T3" fmla="*/ 7 h 48"/>
                <a:gd name="T4" fmla="*/ 8 w 41"/>
                <a:gd name="T5" fmla="*/ 25 h 48"/>
                <a:gd name="T6" fmla="*/ 21 w 41"/>
                <a:gd name="T7" fmla="*/ 41 h 48"/>
                <a:gd name="T8" fmla="*/ 33 w 41"/>
                <a:gd name="T9" fmla="*/ 30 h 48"/>
                <a:gd name="T10" fmla="*/ 41 w 41"/>
                <a:gd name="T11" fmla="*/ 30 h 48"/>
                <a:gd name="T12" fmla="*/ 21 w 41"/>
                <a:gd name="T13" fmla="*/ 48 h 48"/>
                <a:gd name="T14" fmla="*/ 0 w 41"/>
                <a:gd name="T15" fmla="*/ 25 h 48"/>
                <a:gd name="T16" fmla="*/ 21 w 41"/>
                <a:gd name="T17" fmla="*/ 0 h 48"/>
                <a:gd name="T18" fmla="*/ 41 w 41"/>
                <a:gd name="T19" fmla="*/ 16 h 48"/>
                <a:gd name="T20" fmla="*/ 33 w 41"/>
                <a:gd name="T21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8">
                  <a:moveTo>
                    <a:pt x="33" y="16"/>
                  </a:moveTo>
                  <a:cubicBezTo>
                    <a:pt x="32" y="10"/>
                    <a:pt x="28" y="7"/>
                    <a:pt x="22" y="7"/>
                  </a:cubicBezTo>
                  <a:cubicBezTo>
                    <a:pt x="11" y="7"/>
                    <a:pt x="8" y="15"/>
                    <a:pt x="8" y="25"/>
                  </a:cubicBezTo>
                  <a:cubicBezTo>
                    <a:pt x="8" y="33"/>
                    <a:pt x="11" y="41"/>
                    <a:pt x="21" y="41"/>
                  </a:cubicBezTo>
                  <a:cubicBezTo>
                    <a:pt x="28" y="41"/>
                    <a:pt x="32" y="37"/>
                    <a:pt x="33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39" y="41"/>
                    <a:pt x="32" y="48"/>
                    <a:pt x="21" y="48"/>
                  </a:cubicBezTo>
                  <a:cubicBezTo>
                    <a:pt x="7" y="48"/>
                    <a:pt x="0" y="38"/>
                    <a:pt x="0" y="25"/>
                  </a:cubicBezTo>
                  <a:cubicBezTo>
                    <a:pt x="0" y="11"/>
                    <a:pt x="7" y="0"/>
                    <a:pt x="21" y="0"/>
                  </a:cubicBezTo>
                  <a:cubicBezTo>
                    <a:pt x="32" y="0"/>
                    <a:pt x="40" y="5"/>
                    <a:pt x="41" y="16"/>
                  </a:cubicBezTo>
                  <a:lnTo>
                    <a:pt x="33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2" name="Freeform 15"/>
            <p:cNvSpPr>
              <a:spLocks/>
            </p:cNvSpPr>
            <p:nvPr userDrawn="1"/>
          </p:nvSpPr>
          <p:spPr bwMode="auto">
            <a:xfrm>
              <a:off x="5948363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30 w 56"/>
                <a:gd name="T3" fmla="*/ 7 h 65"/>
                <a:gd name="T4" fmla="*/ 8 w 56"/>
                <a:gd name="T5" fmla="*/ 32 h 65"/>
                <a:gd name="T6" fmla="*/ 30 w 56"/>
                <a:gd name="T7" fmla="*/ 58 h 65"/>
                <a:gd name="T8" fmla="*/ 48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30 w 56"/>
                <a:gd name="T17" fmla="*/ 0 h 65"/>
                <a:gd name="T18" fmla="*/ 56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30" y="7"/>
                  </a:cubicBezTo>
                  <a:cubicBezTo>
                    <a:pt x="15" y="7"/>
                    <a:pt x="8" y="19"/>
                    <a:pt x="8" y="32"/>
                  </a:cubicBezTo>
                  <a:cubicBezTo>
                    <a:pt x="8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3" name="Freeform 16"/>
            <p:cNvSpPr>
              <a:spLocks/>
            </p:cNvSpPr>
            <p:nvPr userDrawn="1"/>
          </p:nvSpPr>
          <p:spPr bwMode="auto">
            <a:xfrm>
              <a:off x="6188075" y="2271713"/>
              <a:ext cx="142875" cy="236537"/>
            </a:xfrm>
            <a:custGeom>
              <a:avLst/>
              <a:gdLst>
                <a:gd name="T0" fmla="*/ 0 w 38"/>
                <a:gd name="T1" fmla="*/ 0 h 63"/>
                <a:gd name="T2" fmla="*/ 8 w 38"/>
                <a:gd name="T3" fmla="*/ 0 h 63"/>
                <a:gd name="T4" fmla="*/ 8 w 38"/>
                <a:gd name="T5" fmla="*/ 24 h 63"/>
                <a:gd name="T6" fmla="*/ 8 w 38"/>
                <a:gd name="T7" fmla="*/ 24 h 63"/>
                <a:gd name="T8" fmla="*/ 22 w 38"/>
                <a:gd name="T9" fmla="*/ 16 h 63"/>
                <a:gd name="T10" fmla="*/ 38 w 38"/>
                <a:gd name="T11" fmla="*/ 33 h 63"/>
                <a:gd name="T12" fmla="*/ 38 w 38"/>
                <a:gd name="T13" fmla="*/ 63 h 63"/>
                <a:gd name="T14" fmla="*/ 30 w 38"/>
                <a:gd name="T15" fmla="*/ 63 h 63"/>
                <a:gd name="T16" fmla="*/ 30 w 38"/>
                <a:gd name="T17" fmla="*/ 32 h 63"/>
                <a:gd name="T18" fmla="*/ 21 w 38"/>
                <a:gd name="T19" fmla="*/ 23 h 63"/>
                <a:gd name="T20" fmla="*/ 8 w 38"/>
                <a:gd name="T21" fmla="*/ 37 h 63"/>
                <a:gd name="T22" fmla="*/ 8 w 38"/>
                <a:gd name="T23" fmla="*/ 63 h 63"/>
                <a:gd name="T24" fmla="*/ 0 w 38"/>
                <a:gd name="T25" fmla="*/ 63 h 63"/>
                <a:gd name="T26" fmla="*/ 0 w 38"/>
                <a:gd name="T2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63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0" y="19"/>
                    <a:pt x="17" y="16"/>
                    <a:pt x="22" y="16"/>
                  </a:cubicBezTo>
                  <a:cubicBezTo>
                    <a:pt x="34" y="16"/>
                    <a:pt x="38" y="23"/>
                    <a:pt x="38" y="3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27"/>
                    <a:pt x="27" y="23"/>
                    <a:pt x="21" y="23"/>
                  </a:cubicBezTo>
                  <a:cubicBezTo>
                    <a:pt x="12" y="23"/>
                    <a:pt x="8" y="29"/>
                    <a:pt x="8" y="3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3"/>
                    <a:pt x="0" y="63"/>
                    <a:pt x="0" y="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4" name="Freeform 17"/>
            <p:cNvSpPr>
              <a:spLocks noEditPoints="1"/>
            </p:cNvSpPr>
            <p:nvPr userDrawn="1"/>
          </p:nvSpPr>
          <p:spPr bwMode="auto">
            <a:xfrm>
              <a:off x="6372225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 userDrawn="1"/>
          </p:nvSpPr>
          <p:spPr bwMode="auto">
            <a:xfrm>
              <a:off x="6440488" y="2271713"/>
              <a:ext cx="28575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6" name="Freeform 19"/>
            <p:cNvSpPr>
              <a:spLocks noEditPoints="1"/>
            </p:cNvSpPr>
            <p:nvPr userDrawn="1"/>
          </p:nvSpPr>
          <p:spPr bwMode="auto">
            <a:xfrm>
              <a:off x="6499225" y="2271713"/>
              <a:ext cx="161925" cy="239712"/>
            </a:xfrm>
            <a:custGeom>
              <a:avLst/>
              <a:gdLst>
                <a:gd name="T0" fmla="*/ 43 w 43"/>
                <a:gd name="T1" fmla="*/ 63 h 64"/>
                <a:gd name="T2" fmla="*/ 35 w 43"/>
                <a:gd name="T3" fmla="*/ 63 h 64"/>
                <a:gd name="T4" fmla="*/ 35 w 43"/>
                <a:gd name="T5" fmla="*/ 57 h 64"/>
                <a:gd name="T6" fmla="*/ 35 w 43"/>
                <a:gd name="T7" fmla="*/ 57 h 64"/>
                <a:gd name="T8" fmla="*/ 21 w 43"/>
                <a:gd name="T9" fmla="*/ 64 h 64"/>
                <a:gd name="T10" fmla="*/ 0 w 43"/>
                <a:gd name="T11" fmla="*/ 40 h 64"/>
                <a:gd name="T12" fmla="*/ 20 w 43"/>
                <a:gd name="T13" fmla="*/ 16 h 64"/>
                <a:gd name="T14" fmla="*/ 35 w 43"/>
                <a:gd name="T15" fmla="*/ 23 h 64"/>
                <a:gd name="T16" fmla="*/ 35 w 43"/>
                <a:gd name="T17" fmla="*/ 23 h 64"/>
                <a:gd name="T18" fmla="*/ 35 w 43"/>
                <a:gd name="T19" fmla="*/ 0 h 64"/>
                <a:gd name="T20" fmla="*/ 43 w 43"/>
                <a:gd name="T21" fmla="*/ 0 h 64"/>
                <a:gd name="T22" fmla="*/ 43 w 43"/>
                <a:gd name="T23" fmla="*/ 63 h 64"/>
                <a:gd name="T24" fmla="*/ 22 w 43"/>
                <a:gd name="T25" fmla="*/ 57 h 64"/>
                <a:gd name="T26" fmla="*/ 36 w 43"/>
                <a:gd name="T27" fmla="*/ 40 h 64"/>
                <a:gd name="T28" fmla="*/ 21 w 43"/>
                <a:gd name="T29" fmla="*/ 23 h 64"/>
                <a:gd name="T30" fmla="*/ 8 w 43"/>
                <a:gd name="T31" fmla="*/ 41 h 64"/>
                <a:gd name="T32" fmla="*/ 22 w 43"/>
                <a:gd name="T33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64">
                  <a:moveTo>
                    <a:pt x="43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3" y="62"/>
                    <a:pt x="27" y="64"/>
                    <a:pt x="21" y="64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27"/>
                    <a:pt x="7" y="16"/>
                    <a:pt x="20" y="16"/>
                  </a:cubicBezTo>
                  <a:cubicBezTo>
                    <a:pt x="25" y="16"/>
                    <a:pt x="32" y="18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43" y="63"/>
                  </a:lnTo>
                  <a:close/>
                  <a:moveTo>
                    <a:pt x="22" y="57"/>
                  </a:moveTo>
                  <a:cubicBezTo>
                    <a:pt x="32" y="57"/>
                    <a:pt x="36" y="49"/>
                    <a:pt x="36" y="40"/>
                  </a:cubicBezTo>
                  <a:cubicBezTo>
                    <a:pt x="36" y="31"/>
                    <a:pt x="32" y="23"/>
                    <a:pt x="21" y="23"/>
                  </a:cubicBezTo>
                  <a:cubicBezTo>
                    <a:pt x="11" y="23"/>
                    <a:pt x="8" y="32"/>
                    <a:pt x="8" y="41"/>
                  </a:cubicBezTo>
                  <a:cubicBezTo>
                    <a:pt x="8" y="49"/>
                    <a:pt x="12" y="57"/>
                    <a:pt x="22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7" name="Freeform 20"/>
            <p:cNvSpPr>
              <a:spLocks/>
            </p:cNvSpPr>
            <p:nvPr userDrawn="1"/>
          </p:nvSpPr>
          <p:spPr bwMode="auto">
            <a:xfrm>
              <a:off x="6699250" y="2332038"/>
              <a:ext cx="88900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7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7 w 24"/>
                <a:gd name="T13" fmla="*/ 27 h 47"/>
                <a:gd name="T14" fmla="*/ 7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7" y="15"/>
                    <a:pt x="7" y="2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8" name="Freeform 21"/>
            <p:cNvSpPr>
              <a:spLocks noEditPoints="1"/>
            </p:cNvSpPr>
            <p:nvPr userDrawn="1"/>
          </p:nvSpPr>
          <p:spPr bwMode="auto">
            <a:xfrm>
              <a:off x="678815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3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5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5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3" y="41"/>
                    <a:pt x="23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5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4" y="7"/>
                    <a:pt x="9" y="13"/>
                    <a:pt x="8" y="20"/>
                  </a:cubicBezTo>
                  <a:lnTo>
                    <a:pt x="35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9" name="Freeform 22"/>
            <p:cNvSpPr>
              <a:spLocks/>
            </p:cNvSpPr>
            <p:nvPr userDrawn="1"/>
          </p:nvSpPr>
          <p:spPr bwMode="auto">
            <a:xfrm>
              <a:off x="697230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8 w 38"/>
                <a:gd name="T21" fmla="*/ 21 h 47"/>
                <a:gd name="T22" fmla="*/ 8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3"/>
                    <a:pt x="16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8" y="13"/>
                    <a:pt x="8" y="21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0" name="Freeform 23"/>
            <p:cNvSpPr>
              <a:spLocks/>
            </p:cNvSpPr>
            <p:nvPr userDrawn="1"/>
          </p:nvSpPr>
          <p:spPr bwMode="auto">
            <a:xfrm>
              <a:off x="7129463" y="2271713"/>
              <a:ext cx="33337" cy="87312"/>
            </a:xfrm>
            <a:custGeom>
              <a:avLst/>
              <a:gdLst>
                <a:gd name="T0" fmla="*/ 0 w 9"/>
                <a:gd name="T1" fmla="*/ 0 h 23"/>
                <a:gd name="T2" fmla="*/ 9 w 9"/>
                <a:gd name="T3" fmla="*/ 0 h 23"/>
                <a:gd name="T4" fmla="*/ 9 w 9"/>
                <a:gd name="T5" fmla="*/ 10 h 23"/>
                <a:gd name="T6" fmla="*/ 0 w 9"/>
                <a:gd name="T7" fmla="*/ 23 h 23"/>
                <a:gd name="T8" fmla="*/ 0 w 9"/>
                <a:gd name="T9" fmla="*/ 18 h 23"/>
                <a:gd name="T10" fmla="*/ 5 w 9"/>
                <a:gd name="T11" fmla="*/ 10 h 23"/>
                <a:gd name="T12" fmla="*/ 0 w 9"/>
                <a:gd name="T13" fmla="*/ 10 h 23"/>
                <a:gd name="T14" fmla="*/ 0 w 9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3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7"/>
                    <a:pt x="7" y="23"/>
                    <a:pt x="0" y="2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18"/>
                    <a:pt x="5" y="14"/>
                    <a:pt x="5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1" name="Freeform 24"/>
            <p:cNvSpPr>
              <a:spLocks/>
            </p:cNvSpPr>
            <p:nvPr userDrawn="1"/>
          </p:nvSpPr>
          <p:spPr bwMode="auto">
            <a:xfrm>
              <a:off x="7173913" y="2332038"/>
              <a:ext cx="147637" cy="179387"/>
            </a:xfrm>
            <a:custGeom>
              <a:avLst/>
              <a:gdLst>
                <a:gd name="T0" fmla="*/ 7 w 39"/>
                <a:gd name="T1" fmla="*/ 33 h 48"/>
                <a:gd name="T2" fmla="*/ 20 w 39"/>
                <a:gd name="T3" fmla="*/ 41 h 48"/>
                <a:gd name="T4" fmla="*/ 31 w 39"/>
                <a:gd name="T5" fmla="*/ 35 h 48"/>
                <a:gd name="T6" fmla="*/ 16 w 39"/>
                <a:gd name="T7" fmla="*/ 26 h 48"/>
                <a:gd name="T8" fmla="*/ 1 w 39"/>
                <a:gd name="T9" fmla="*/ 13 h 48"/>
                <a:gd name="T10" fmla="*/ 18 w 39"/>
                <a:gd name="T11" fmla="*/ 0 h 48"/>
                <a:gd name="T12" fmla="*/ 37 w 39"/>
                <a:gd name="T13" fmla="*/ 15 h 48"/>
                <a:gd name="T14" fmla="*/ 29 w 39"/>
                <a:gd name="T15" fmla="*/ 15 h 48"/>
                <a:gd name="T16" fmla="*/ 19 w 39"/>
                <a:gd name="T17" fmla="*/ 7 h 48"/>
                <a:gd name="T18" fmla="*/ 9 w 39"/>
                <a:gd name="T19" fmla="*/ 13 h 48"/>
                <a:gd name="T20" fmla="*/ 24 w 39"/>
                <a:gd name="T21" fmla="*/ 21 h 48"/>
                <a:gd name="T22" fmla="*/ 39 w 39"/>
                <a:gd name="T23" fmla="*/ 34 h 48"/>
                <a:gd name="T24" fmla="*/ 19 w 39"/>
                <a:gd name="T25" fmla="*/ 48 h 48"/>
                <a:gd name="T26" fmla="*/ 0 w 39"/>
                <a:gd name="T27" fmla="*/ 33 h 48"/>
                <a:gd name="T28" fmla="*/ 7 w 39"/>
                <a:gd name="T2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8">
                  <a:moveTo>
                    <a:pt x="7" y="33"/>
                  </a:moveTo>
                  <a:cubicBezTo>
                    <a:pt x="8" y="39"/>
                    <a:pt x="14" y="41"/>
                    <a:pt x="20" y="41"/>
                  </a:cubicBezTo>
                  <a:cubicBezTo>
                    <a:pt x="24" y="41"/>
                    <a:pt x="31" y="40"/>
                    <a:pt x="31" y="35"/>
                  </a:cubicBezTo>
                  <a:cubicBezTo>
                    <a:pt x="31" y="29"/>
                    <a:pt x="23" y="28"/>
                    <a:pt x="16" y="26"/>
                  </a:cubicBezTo>
                  <a:cubicBezTo>
                    <a:pt x="8" y="24"/>
                    <a:pt x="1" y="22"/>
                    <a:pt x="1" y="13"/>
                  </a:cubicBezTo>
                  <a:cubicBezTo>
                    <a:pt x="1" y="4"/>
                    <a:pt x="10" y="0"/>
                    <a:pt x="18" y="0"/>
                  </a:cubicBezTo>
                  <a:cubicBezTo>
                    <a:pt x="28" y="0"/>
                    <a:pt x="36" y="4"/>
                    <a:pt x="37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9"/>
                    <a:pt x="23" y="7"/>
                    <a:pt x="19" y="7"/>
                  </a:cubicBezTo>
                  <a:cubicBezTo>
                    <a:pt x="14" y="7"/>
                    <a:pt x="9" y="8"/>
                    <a:pt x="9" y="13"/>
                  </a:cubicBezTo>
                  <a:cubicBezTo>
                    <a:pt x="9" y="18"/>
                    <a:pt x="17" y="19"/>
                    <a:pt x="24" y="21"/>
                  </a:cubicBezTo>
                  <a:cubicBezTo>
                    <a:pt x="31" y="22"/>
                    <a:pt x="39" y="25"/>
                    <a:pt x="39" y="34"/>
                  </a:cubicBezTo>
                  <a:cubicBezTo>
                    <a:pt x="39" y="44"/>
                    <a:pt x="29" y="48"/>
                    <a:pt x="19" y="48"/>
                  </a:cubicBezTo>
                  <a:cubicBezTo>
                    <a:pt x="9" y="48"/>
                    <a:pt x="0" y="44"/>
                    <a:pt x="0" y="33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2" name="Freeform 25"/>
            <p:cNvSpPr>
              <a:spLocks/>
            </p:cNvSpPr>
            <p:nvPr userDrawn="1"/>
          </p:nvSpPr>
          <p:spPr bwMode="auto">
            <a:xfrm>
              <a:off x="7426325" y="2268538"/>
              <a:ext cx="212725" cy="242887"/>
            </a:xfrm>
            <a:custGeom>
              <a:avLst/>
              <a:gdLst>
                <a:gd name="T0" fmla="*/ 48 w 57"/>
                <a:gd name="T1" fmla="*/ 20 h 65"/>
                <a:gd name="T2" fmla="*/ 30 w 57"/>
                <a:gd name="T3" fmla="*/ 7 h 65"/>
                <a:gd name="T4" fmla="*/ 9 w 57"/>
                <a:gd name="T5" fmla="*/ 32 h 65"/>
                <a:gd name="T6" fmla="*/ 30 w 57"/>
                <a:gd name="T7" fmla="*/ 58 h 65"/>
                <a:gd name="T8" fmla="*/ 48 w 57"/>
                <a:gd name="T9" fmla="*/ 40 h 65"/>
                <a:gd name="T10" fmla="*/ 57 w 57"/>
                <a:gd name="T11" fmla="*/ 40 h 65"/>
                <a:gd name="T12" fmla="*/ 29 w 57"/>
                <a:gd name="T13" fmla="*/ 65 h 65"/>
                <a:gd name="T14" fmla="*/ 0 w 57"/>
                <a:gd name="T15" fmla="*/ 33 h 65"/>
                <a:gd name="T16" fmla="*/ 30 w 57"/>
                <a:gd name="T17" fmla="*/ 0 h 65"/>
                <a:gd name="T18" fmla="*/ 56 w 57"/>
                <a:gd name="T19" fmla="*/ 20 h 65"/>
                <a:gd name="T20" fmla="*/ 48 w 57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65">
                  <a:moveTo>
                    <a:pt x="48" y="20"/>
                  </a:moveTo>
                  <a:cubicBezTo>
                    <a:pt x="46" y="11"/>
                    <a:pt x="39" y="7"/>
                    <a:pt x="30" y="7"/>
                  </a:cubicBezTo>
                  <a:cubicBezTo>
                    <a:pt x="15" y="7"/>
                    <a:pt x="9" y="19"/>
                    <a:pt x="9" y="32"/>
                  </a:cubicBezTo>
                  <a:cubicBezTo>
                    <a:pt x="9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10" y="65"/>
                    <a:pt x="0" y="51"/>
                    <a:pt x="0" y="33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3" name="Freeform 26"/>
            <p:cNvSpPr>
              <a:spLocks noEditPoints="1"/>
            </p:cNvSpPr>
            <p:nvPr userDrawn="1"/>
          </p:nvSpPr>
          <p:spPr bwMode="auto">
            <a:xfrm>
              <a:off x="765810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2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4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4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4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3" y="7"/>
                    <a:pt x="9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4" name="Freeform 27"/>
            <p:cNvSpPr>
              <a:spLocks/>
            </p:cNvSpPr>
            <p:nvPr userDrawn="1"/>
          </p:nvSpPr>
          <p:spPr bwMode="auto">
            <a:xfrm>
              <a:off x="784225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5" name="Freeform 28"/>
            <p:cNvSpPr>
              <a:spLocks/>
            </p:cNvSpPr>
            <p:nvPr userDrawn="1"/>
          </p:nvSpPr>
          <p:spPr bwMode="auto">
            <a:xfrm>
              <a:off x="8002588" y="2287588"/>
              <a:ext cx="90487" cy="220662"/>
            </a:xfrm>
            <a:custGeom>
              <a:avLst/>
              <a:gdLst>
                <a:gd name="T0" fmla="*/ 15 w 24"/>
                <a:gd name="T1" fmla="*/ 13 h 59"/>
                <a:gd name="T2" fmla="*/ 24 w 24"/>
                <a:gd name="T3" fmla="*/ 13 h 59"/>
                <a:gd name="T4" fmla="*/ 24 w 24"/>
                <a:gd name="T5" fmla="*/ 20 h 59"/>
                <a:gd name="T6" fmla="*/ 15 w 24"/>
                <a:gd name="T7" fmla="*/ 20 h 59"/>
                <a:gd name="T8" fmla="*/ 15 w 24"/>
                <a:gd name="T9" fmla="*/ 48 h 59"/>
                <a:gd name="T10" fmla="*/ 21 w 24"/>
                <a:gd name="T11" fmla="*/ 52 h 59"/>
                <a:gd name="T12" fmla="*/ 24 w 24"/>
                <a:gd name="T13" fmla="*/ 52 h 59"/>
                <a:gd name="T14" fmla="*/ 24 w 24"/>
                <a:gd name="T15" fmla="*/ 59 h 59"/>
                <a:gd name="T16" fmla="*/ 19 w 24"/>
                <a:gd name="T17" fmla="*/ 59 h 59"/>
                <a:gd name="T18" fmla="*/ 8 w 24"/>
                <a:gd name="T19" fmla="*/ 49 h 59"/>
                <a:gd name="T20" fmla="*/ 8 w 24"/>
                <a:gd name="T21" fmla="*/ 20 h 59"/>
                <a:gd name="T22" fmla="*/ 0 w 24"/>
                <a:gd name="T23" fmla="*/ 20 h 59"/>
                <a:gd name="T24" fmla="*/ 0 w 24"/>
                <a:gd name="T25" fmla="*/ 13 h 59"/>
                <a:gd name="T26" fmla="*/ 8 w 24"/>
                <a:gd name="T27" fmla="*/ 13 h 59"/>
                <a:gd name="T28" fmla="*/ 8 w 24"/>
                <a:gd name="T29" fmla="*/ 0 h 59"/>
                <a:gd name="T30" fmla="*/ 15 w 24"/>
                <a:gd name="T31" fmla="*/ 0 h 59"/>
                <a:gd name="T32" fmla="*/ 15 w 24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9">
                  <a:moveTo>
                    <a:pt x="15" y="13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6" y="52"/>
                    <a:pt x="21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1" y="59"/>
                    <a:pt x="8" y="57"/>
                    <a:pt x="8" y="4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6" name="Freeform 29"/>
            <p:cNvSpPr>
              <a:spLocks noEditPoints="1"/>
            </p:cNvSpPr>
            <p:nvPr userDrawn="1"/>
          </p:nvSpPr>
          <p:spPr bwMode="auto">
            <a:xfrm>
              <a:off x="8112125" y="2332038"/>
              <a:ext cx="157162" cy="179387"/>
            </a:xfrm>
            <a:custGeom>
              <a:avLst/>
              <a:gdLst>
                <a:gd name="T0" fmla="*/ 41 w 42"/>
                <a:gd name="T1" fmla="*/ 32 h 48"/>
                <a:gd name="T2" fmla="*/ 22 w 42"/>
                <a:gd name="T3" fmla="*/ 48 h 48"/>
                <a:gd name="T4" fmla="*/ 0 w 42"/>
                <a:gd name="T5" fmla="*/ 24 h 48"/>
                <a:gd name="T6" fmla="*/ 21 w 42"/>
                <a:gd name="T7" fmla="*/ 0 h 48"/>
                <a:gd name="T8" fmla="*/ 42 w 42"/>
                <a:gd name="T9" fmla="*/ 26 h 48"/>
                <a:gd name="T10" fmla="*/ 8 w 42"/>
                <a:gd name="T11" fmla="*/ 26 h 48"/>
                <a:gd name="T12" fmla="*/ 22 w 42"/>
                <a:gd name="T13" fmla="*/ 41 h 48"/>
                <a:gd name="T14" fmla="*/ 34 w 42"/>
                <a:gd name="T15" fmla="*/ 32 h 48"/>
                <a:gd name="T16" fmla="*/ 41 w 42"/>
                <a:gd name="T17" fmla="*/ 32 h 48"/>
                <a:gd name="T18" fmla="*/ 34 w 42"/>
                <a:gd name="T19" fmla="*/ 20 h 48"/>
                <a:gd name="T20" fmla="*/ 21 w 42"/>
                <a:gd name="T21" fmla="*/ 7 h 48"/>
                <a:gd name="T22" fmla="*/ 8 w 42"/>
                <a:gd name="T23" fmla="*/ 20 h 48"/>
                <a:gd name="T24" fmla="*/ 34 w 42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8">
                  <a:moveTo>
                    <a:pt x="41" y="32"/>
                  </a:moveTo>
                  <a:cubicBezTo>
                    <a:pt x="39" y="43"/>
                    <a:pt x="32" y="48"/>
                    <a:pt x="22" y="48"/>
                  </a:cubicBezTo>
                  <a:cubicBezTo>
                    <a:pt x="7" y="48"/>
                    <a:pt x="0" y="38"/>
                    <a:pt x="0" y="24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7" y="0"/>
                    <a:pt x="42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8" y="41"/>
                    <a:pt x="33" y="38"/>
                    <a:pt x="34" y="32"/>
                  </a:cubicBezTo>
                  <a:lnTo>
                    <a:pt x="41" y="32"/>
                  </a:lnTo>
                  <a:close/>
                  <a:moveTo>
                    <a:pt x="34" y="20"/>
                  </a:moveTo>
                  <a:cubicBezTo>
                    <a:pt x="34" y="13"/>
                    <a:pt x="28" y="7"/>
                    <a:pt x="21" y="7"/>
                  </a:cubicBezTo>
                  <a:cubicBezTo>
                    <a:pt x="13" y="7"/>
                    <a:pt x="8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7" name="Freeform 30"/>
            <p:cNvSpPr>
              <a:spLocks/>
            </p:cNvSpPr>
            <p:nvPr userDrawn="1"/>
          </p:nvSpPr>
          <p:spPr bwMode="auto">
            <a:xfrm>
              <a:off x="8291513" y="2332038"/>
              <a:ext cx="90487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8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8 w 24"/>
                <a:gd name="T13" fmla="*/ 27 h 47"/>
                <a:gd name="T14" fmla="*/ 8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8" y="15"/>
                    <a:pt x="8" y="2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617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20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666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666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2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bg2">
                  <a:lumMod val="60000"/>
                  <a:lumOff val="40000"/>
                </a:schemeClr>
              </a:buClr>
              <a:defRPr/>
            </a:lvl2pPr>
            <a:lvl3pPr>
              <a:buClr>
                <a:schemeClr val="bg2">
                  <a:lumMod val="60000"/>
                  <a:lumOff val="40000"/>
                </a:schemeClr>
              </a:buClr>
              <a:defRPr/>
            </a:lvl3pPr>
            <a:lvl4pPr>
              <a:buClr>
                <a:schemeClr val="bg2">
                  <a:lumMod val="60000"/>
                  <a:lumOff val="40000"/>
                </a:schemeClr>
              </a:buClr>
              <a:defRPr/>
            </a:lvl4pPr>
            <a:lvl5pPr>
              <a:buClr>
                <a:schemeClr val="bg2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15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3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yo Reduced Si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992" y="1476829"/>
            <a:ext cx="6254304" cy="3941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514" y="5468258"/>
            <a:ext cx="7718262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58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76" y="2743200"/>
            <a:ext cx="7711255" cy="1371600"/>
          </a:xfrm>
        </p:spPr>
        <p:txBody>
          <a:bodyPr anchor="b" anchorCtr="0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376" y="4114800"/>
            <a:ext cx="7711255" cy="685800"/>
          </a:xfrm>
        </p:spPr>
        <p:txBody>
          <a:bodyPr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6514" y="5475514"/>
            <a:ext cx="7718262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3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" y="1371600"/>
            <a:ext cx="3840480" cy="398417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40480" cy="398417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" y="2174875"/>
            <a:ext cx="3840480" cy="32099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3840480" cy="80467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40480" cy="32099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6514" y="5453744"/>
            <a:ext cx="7718262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76514" y="5431971"/>
            <a:ext cx="7718262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/>
          <a:stretch/>
        </p:blipFill>
        <p:spPr>
          <a:xfrm>
            <a:off x="0" y="6159887"/>
            <a:ext cx="9143622" cy="698113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20650" y="6299343"/>
            <a:ext cx="420688" cy="458645"/>
            <a:chOff x="657225" y="681038"/>
            <a:chExt cx="1266825" cy="1381125"/>
          </a:xfrm>
          <a:solidFill>
            <a:srgbClr val="FFFFFF"/>
          </a:solidFill>
        </p:grpSpPr>
        <p:sp>
          <p:nvSpPr>
            <p:cNvPr id="38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7827264" cy="3984171"/>
          </a:xfrm>
          <a:prstGeom prst="rect">
            <a:avLst/>
          </a:prstGeom>
        </p:spPr>
        <p:txBody>
          <a:bodyPr vert="horz" lIns="0" tIns="228600" rIns="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5632" y="6528816"/>
            <a:ext cx="658368" cy="109728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7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209CEB78-CAA8-409C-9808-21C3AC726731}" type="datetimeFigureOut">
              <a:rPr lang="en-US" smtClean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400" y="5417457"/>
            <a:ext cx="7834376" cy="457200"/>
          </a:xfrm>
          <a:prstGeom prst="rect">
            <a:avLst/>
          </a:prstGeom>
        </p:spPr>
        <p:txBody>
          <a:bodyPr vert="horz" lIns="0" tIns="45720" rIns="0" bIns="0" rtlCol="0" anchor="t" anchorCtr="0"/>
          <a:lstStyle>
            <a:lvl1pPr algn="r">
              <a:lnSpc>
                <a:spcPct val="90000"/>
              </a:lnSpc>
              <a:defRPr sz="14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5632" y="6931152"/>
            <a:ext cx="658368" cy="109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F6D00A3-9BC7-4C49-9B8A-385AB3F883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©2015 MFMER  |  slide-</a:t>
            </a:r>
            <a:fld id="{D445C29B-035B-48ED-941F-A66A11A8A322}" type="slidenum">
              <a:rPr lang="en-US" sz="70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pPr lvl="0"/>
              <a:t>‹#›</a:t>
            </a:fld>
            <a:endParaRPr lang="en-US" sz="7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51900" y="5969681"/>
            <a:ext cx="1892808" cy="134604"/>
            <a:chOff x="4186238" y="2268538"/>
            <a:chExt cx="4195762" cy="306387"/>
          </a:xfrm>
          <a:solidFill>
            <a:srgbClr val="0046AD"/>
          </a:solidFill>
        </p:grpSpPr>
        <p:sp>
          <p:nvSpPr>
            <p:cNvPr id="61" name="Freeform 5"/>
            <p:cNvSpPr>
              <a:spLocks/>
            </p:cNvSpPr>
            <p:nvPr userDrawn="1"/>
          </p:nvSpPr>
          <p:spPr bwMode="auto">
            <a:xfrm>
              <a:off x="4186238" y="2271713"/>
              <a:ext cx="236537" cy="236537"/>
            </a:xfrm>
            <a:custGeom>
              <a:avLst/>
              <a:gdLst>
                <a:gd name="T0" fmla="*/ 0 w 149"/>
                <a:gd name="T1" fmla="*/ 0 h 149"/>
                <a:gd name="T2" fmla="*/ 28 w 149"/>
                <a:gd name="T3" fmla="*/ 0 h 149"/>
                <a:gd name="T4" fmla="*/ 73 w 149"/>
                <a:gd name="T5" fmla="*/ 125 h 149"/>
                <a:gd name="T6" fmla="*/ 120 w 149"/>
                <a:gd name="T7" fmla="*/ 0 h 149"/>
                <a:gd name="T8" fmla="*/ 149 w 149"/>
                <a:gd name="T9" fmla="*/ 0 h 149"/>
                <a:gd name="T10" fmla="*/ 149 w 149"/>
                <a:gd name="T11" fmla="*/ 149 h 149"/>
                <a:gd name="T12" fmla="*/ 130 w 149"/>
                <a:gd name="T13" fmla="*/ 149 h 149"/>
                <a:gd name="T14" fmla="*/ 130 w 149"/>
                <a:gd name="T15" fmla="*/ 26 h 149"/>
                <a:gd name="T16" fmla="*/ 130 w 149"/>
                <a:gd name="T17" fmla="*/ 26 h 149"/>
                <a:gd name="T18" fmla="*/ 83 w 149"/>
                <a:gd name="T19" fmla="*/ 149 h 149"/>
                <a:gd name="T20" fmla="*/ 66 w 149"/>
                <a:gd name="T21" fmla="*/ 149 h 149"/>
                <a:gd name="T22" fmla="*/ 19 w 149"/>
                <a:gd name="T23" fmla="*/ 26 h 149"/>
                <a:gd name="T24" fmla="*/ 19 w 149"/>
                <a:gd name="T25" fmla="*/ 26 h 149"/>
                <a:gd name="T26" fmla="*/ 19 w 149"/>
                <a:gd name="T27" fmla="*/ 149 h 149"/>
                <a:gd name="T28" fmla="*/ 0 w 149"/>
                <a:gd name="T29" fmla="*/ 149 h 149"/>
                <a:gd name="T30" fmla="*/ 0 w 149"/>
                <a:gd name="T3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149">
                  <a:moveTo>
                    <a:pt x="0" y="0"/>
                  </a:moveTo>
                  <a:lnTo>
                    <a:pt x="28" y="0"/>
                  </a:lnTo>
                  <a:lnTo>
                    <a:pt x="73" y="125"/>
                  </a:lnTo>
                  <a:lnTo>
                    <a:pt x="120" y="0"/>
                  </a:lnTo>
                  <a:lnTo>
                    <a:pt x="149" y="0"/>
                  </a:lnTo>
                  <a:lnTo>
                    <a:pt x="149" y="149"/>
                  </a:lnTo>
                  <a:lnTo>
                    <a:pt x="130" y="149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83" y="149"/>
                  </a:lnTo>
                  <a:lnTo>
                    <a:pt x="66" y="149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6"/>
            <p:cNvSpPr>
              <a:spLocks noEditPoints="1"/>
            </p:cNvSpPr>
            <p:nvPr userDrawn="1"/>
          </p:nvSpPr>
          <p:spPr bwMode="auto">
            <a:xfrm>
              <a:off x="4456113" y="2332038"/>
              <a:ext cx="161925" cy="179387"/>
            </a:xfrm>
            <a:custGeom>
              <a:avLst/>
              <a:gdLst>
                <a:gd name="T0" fmla="*/ 43 w 43"/>
                <a:gd name="T1" fmla="*/ 47 h 48"/>
                <a:gd name="T2" fmla="*/ 37 w 43"/>
                <a:gd name="T3" fmla="*/ 48 h 48"/>
                <a:gd name="T4" fmla="*/ 31 w 43"/>
                <a:gd name="T5" fmla="*/ 41 h 48"/>
                <a:gd name="T6" fmla="*/ 15 w 43"/>
                <a:gd name="T7" fmla="*/ 48 h 48"/>
                <a:gd name="T8" fmla="*/ 0 w 43"/>
                <a:gd name="T9" fmla="*/ 35 h 48"/>
                <a:gd name="T10" fmla="*/ 15 w 43"/>
                <a:gd name="T11" fmla="*/ 21 h 48"/>
                <a:gd name="T12" fmla="*/ 31 w 43"/>
                <a:gd name="T13" fmla="*/ 15 h 48"/>
                <a:gd name="T14" fmla="*/ 21 w 43"/>
                <a:gd name="T15" fmla="*/ 7 h 48"/>
                <a:gd name="T16" fmla="*/ 9 w 43"/>
                <a:gd name="T17" fmla="*/ 16 h 48"/>
                <a:gd name="T18" fmla="*/ 2 w 43"/>
                <a:gd name="T19" fmla="*/ 16 h 48"/>
                <a:gd name="T20" fmla="*/ 21 w 43"/>
                <a:gd name="T21" fmla="*/ 0 h 48"/>
                <a:gd name="T22" fmla="*/ 38 w 43"/>
                <a:gd name="T23" fmla="*/ 13 h 48"/>
                <a:gd name="T24" fmla="*/ 38 w 43"/>
                <a:gd name="T25" fmla="*/ 36 h 48"/>
                <a:gd name="T26" fmla="*/ 40 w 43"/>
                <a:gd name="T27" fmla="*/ 41 h 48"/>
                <a:gd name="T28" fmla="*/ 43 w 43"/>
                <a:gd name="T29" fmla="*/ 41 h 48"/>
                <a:gd name="T30" fmla="*/ 43 w 43"/>
                <a:gd name="T31" fmla="*/ 47 h 48"/>
                <a:gd name="T32" fmla="*/ 31 w 43"/>
                <a:gd name="T33" fmla="*/ 23 h 48"/>
                <a:gd name="T34" fmla="*/ 17 w 43"/>
                <a:gd name="T35" fmla="*/ 26 h 48"/>
                <a:gd name="T36" fmla="*/ 8 w 43"/>
                <a:gd name="T37" fmla="*/ 35 h 48"/>
                <a:gd name="T38" fmla="*/ 17 w 43"/>
                <a:gd name="T39" fmla="*/ 41 h 48"/>
                <a:gd name="T40" fmla="*/ 31 w 43"/>
                <a:gd name="T41" fmla="*/ 31 h 48"/>
                <a:gd name="T42" fmla="*/ 31 w 43"/>
                <a:gd name="T4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8">
                  <a:moveTo>
                    <a:pt x="43" y="47"/>
                  </a:moveTo>
                  <a:cubicBezTo>
                    <a:pt x="41" y="48"/>
                    <a:pt x="40" y="48"/>
                    <a:pt x="37" y="48"/>
                  </a:cubicBezTo>
                  <a:cubicBezTo>
                    <a:pt x="33" y="48"/>
                    <a:pt x="31" y="46"/>
                    <a:pt x="31" y="41"/>
                  </a:cubicBezTo>
                  <a:cubicBezTo>
                    <a:pt x="27" y="46"/>
                    <a:pt x="21" y="48"/>
                    <a:pt x="15" y="48"/>
                  </a:cubicBezTo>
                  <a:cubicBezTo>
                    <a:pt x="7" y="48"/>
                    <a:pt x="0" y="44"/>
                    <a:pt x="0" y="35"/>
                  </a:cubicBezTo>
                  <a:cubicBezTo>
                    <a:pt x="0" y="25"/>
                    <a:pt x="8" y="23"/>
                    <a:pt x="15" y="21"/>
                  </a:cubicBezTo>
                  <a:cubicBezTo>
                    <a:pt x="24" y="20"/>
                    <a:pt x="31" y="20"/>
                    <a:pt x="31" y="15"/>
                  </a:cubicBezTo>
                  <a:cubicBezTo>
                    <a:pt x="31" y="8"/>
                    <a:pt x="25" y="7"/>
                    <a:pt x="21" y="7"/>
                  </a:cubicBezTo>
                  <a:cubicBezTo>
                    <a:pt x="14" y="7"/>
                    <a:pt x="10" y="9"/>
                    <a:pt x="9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4"/>
                    <a:pt x="11" y="0"/>
                    <a:pt x="21" y="0"/>
                  </a:cubicBezTo>
                  <a:cubicBezTo>
                    <a:pt x="29" y="0"/>
                    <a:pt x="38" y="2"/>
                    <a:pt x="38" y="13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40"/>
                    <a:pt x="38" y="41"/>
                    <a:pt x="40" y="41"/>
                  </a:cubicBezTo>
                  <a:cubicBezTo>
                    <a:pt x="41" y="41"/>
                    <a:pt x="42" y="41"/>
                    <a:pt x="43" y="41"/>
                  </a:cubicBezTo>
                  <a:lnTo>
                    <a:pt x="43" y="47"/>
                  </a:lnTo>
                  <a:close/>
                  <a:moveTo>
                    <a:pt x="31" y="23"/>
                  </a:moveTo>
                  <a:cubicBezTo>
                    <a:pt x="28" y="26"/>
                    <a:pt x="22" y="26"/>
                    <a:pt x="17" y="26"/>
                  </a:cubicBezTo>
                  <a:cubicBezTo>
                    <a:pt x="12" y="27"/>
                    <a:pt x="8" y="29"/>
                    <a:pt x="8" y="35"/>
                  </a:cubicBezTo>
                  <a:cubicBezTo>
                    <a:pt x="8" y="40"/>
                    <a:pt x="12" y="41"/>
                    <a:pt x="17" y="41"/>
                  </a:cubicBezTo>
                  <a:cubicBezTo>
                    <a:pt x="27" y="41"/>
                    <a:pt x="31" y="35"/>
                    <a:pt x="31" y="31"/>
                  </a:cubicBezTo>
                  <a:lnTo>
                    <a:pt x="31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auto">
            <a:xfrm>
              <a:off x="4621213" y="2336800"/>
              <a:ext cx="157162" cy="238125"/>
            </a:xfrm>
            <a:custGeom>
              <a:avLst/>
              <a:gdLst>
                <a:gd name="T0" fmla="*/ 22 w 42"/>
                <a:gd name="T1" fmla="*/ 52 h 64"/>
                <a:gd name="T2" fmla="*/ 9 w 42"/>
                <a:gd name="T3" fmla="*/ 64 h 64"/>
                <a:gd name="T4" fmla="*/ 4 w 42"/>
                <a:gd name="T5" fmla="*/ 63 h 64"/>
                <a:gd name="T6" fmla="*/ 4 w 42"/>
                <a:gd name="T7" fmla="*/ 56 h 64"/>
                <a:gd name="T8" fmla="*/ 8 w 42"/>
                <a:gd name="T9" fmla="*/ 58 h 64"/>
                <a:gd name="T10" fmla="*/ 15 w 42"/>
                <a:gd name="T11" fmla="*/ 53 h 64"/>
                <a:gd name="T12" fmla="*/ 18 w 42"/>
                <a:gd name="T13" fmla="*/ 46 h 64"/>
                <a:gd name="T14" fmla="*/ 0 w 42"/>
                <a:gd name="T15" fmla="*/ 0 h 64"/>
                <a:gd name="T16" fmla="*/ 8 w 42"/>
                <a:gd name="T17" fmla="*/ 0 h 64"/>
                <a:gd name="T18" fmla="*/ 21 w 42"/>
                <a:gd name="T19" fmla="*/ 38 h 64"/>
                <a:gd name="T20" fmla="*/ 22 w 42"/>
                <a:gd name="T21" fmla="*/ 38 h 64"/>
                <a:gd name="T22" fmla="*/ 34 w 42"/>
                <a:gd name="T23" fmla="*/ 0 h 64"/>
                <a:gd name="T24" fmla="*/ 42 w 42"/>
                <a:gd name="T25" fmla="*/ 0 h 64"/>
                <a:gd name="T26" fmla="*/ 22 w 42"/>
                <a:gd name="T27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22" y="52"/>
                  </a:moveTo>
                  <a:cubicBezTo>
                    <a:pt x="19" y="61"/>
                    <a:pt x="16" y="64"/>
                    <a:pt x="9" y="64"/>
                  </a:cubicBezTo>
                  <a:cubicBezTo>
                    <a:pt x="8" y="64"/>
                    <a:pt x="6" y="64"/>
                    <a:pt x="4" y="63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7"/>
                    <a:pt x="7" y="58"/>
                    <a:pt x="8" y="58"/>
                  </a:cubicBezTo>
                  <a:cubicBezTo>
                    <a:pt x="12" y="58"/>
                    <a:pt x="13" y="56"/>
                    <a:pt x="15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auto">
            <a:xfrm>
              <a:off x="4789488" y="2332038"/>
              <a:ext cx="165100" cy="179387"/>
            </a:xfrm>
            <a:custGeom>
              <a:avLst/>
              <a:gdLst>
                <a:gd name="T0" fmla="*/ 22 w 44"/>
                <a:gd name="T1" fmla="*/ 0 h 48"/>
                <a:gd name="T2" fmla="*/ 44 w 44"/>
                <a:gd name="T3" fmla="*/ 24 h 48"/>
                <a:gd name="T4" fmla="*/ 22 w 44"/>
                <a:gd name="T5" fmla="*/ 48 h 48"/>
                <a:gd name="T6" fmla="*/ 0 w 44"/>
                <a:gd name="T7" fmla="*/ 24 h 48"/>
                <a:gd name="T8" fmla="*/ 22 w 44"/>
                <a:gd name="T9" fmla="*/ 0 h 48"/>
                <a:gd name="T10" fmla="*/ 22 w 44"/>
                <a:gd name="T11" fmla="*/ 41 h 48"/>
                <a:gd name="T12" fmla="*/ 36 w 44"/>
                <a:gd name="T13" fmla="*/ 24 h 48"/>
                <a:gd name="T14" fmla="*/ 22 w 44"/>
                <a:gd name="T15" fmla="*/ 7 h 48"/>
                <a:gd name="T16" fmla="*/ 8 w 44"/>
                <a:gd name="T17" fmla="*/ 24 h 48"/>
                <a:gd name="T18" fmla="*/ 22 w 44"/>
                <a:gd name="T1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8">
                  <a:moveTo>
                    <a:pt x="22" y="0"/>
                  </a:moveTo>
                  <a:cubicBezTo>
                    <a:pt x="37" y="0"/>
                    <a:pt x="44" y="11"/>
                    <a:pt x="44" y="24"/>
                  </a:cubicBezTo>
                  <a:cubicBezTo>
                    <a:pt x="44" y="37"/>
                    <a:pt x="37" y="48"/>
                    <a:pt x="22" y="48"/>
                  </a:cubicBezTo>
                  <a:cubicBezTo>
                    <a:pt x="8" y="48"/>
                    <a:pt x="0" y="37"/>
                    <a:pt x="0" y="24"/>
                  </a:cubicBezTo>
                  <a:cubicBezTo>
                    <a:pt x="0" y="11"/>
                    <a:pt x="8" y="0"/>
                    <a:pt x="22" y="0"/>
                  </a:cubicBezTo>
                  <a:close/>
                  <a:moveTo>
                    <a:pt x="22" y="41"/>
                  </a:moveTo>
                  <a:cubicBezTo>
                    <a:pt x="30" y="41"/>
                    <a:pt x="36" y="35"/>
                    <a:pt x="36" y="24"/>
                  </a:cubicBezTo>
                  <a:cubicBezTo>
                    <a:pt x="36" y="13"/>
                    <a:pt x="30" y="7"/>
                    <a:pt x="22" y="7"/>
                  </a:cubicBezTo>
                  <a:cubicBezTo>
                    <a:pt x="14" y="7"/>
                    <a:pt x="8" y="13"/>
                    <a:pt x="8" y="24"/>
                  </a:cubicBezTo>
                  <a:cubicBezTo>
                    <a:pt x="8" y="35"/>
                    <a:pt x="14" y="41"/>
                    <a:pt x="22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9"/>
            <p:cNvSpPr>
              <a:spLocks/>
            </p:cNvSpPr>
            <p:nvPr userDrawn="1"/>
          </p:nvSpPr>
          <p:spPr bwMode="auto">
            <a:xfrm>
              <a:off x="5067300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29 w 56"/>
                <a:gd name="T3" fmla="*/ 7 h 65"/>
                <a:gd name="T4" fmla="*/ 8 w 56"/>
                <a:gd name="T5" fmla="*/ 32 h 65"/>
                <a:gd name="T6" fmla="*/ 29 w 56"/>
                <a:gd name="T7" fmla="*/ 58 h 65"/>
                <a:gd name="T8" fmla="*/ 47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29 w 56"/>
                <a:gd name="T17" fmla="*/ 0 h 65"/>
                <a:gd name="T18" fmla="*/ 55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29" y="7"/>
                  </a:cubicBezTo>
                  <a:cubicBezTo>
                    <a:pt x="14" y="7"/>
                    <a:pt x="8" y="19"/>
                    <a:pt x="8" y="32"/>
                  </a:cubicBezTo>
                  <a:cubicBezTo>
                    <a:pt x="8" y="46"/>
                    <a:pt x="14" y="58"/>
                    <a:pt x="29" y="58"/>
                  </a:cubicBezTo>
                  <a:cubicBezTo>
                    <a:pt x="40" y="58"/>
                    <a:pt x="47" y="51"/>
                    <a:pt x="47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4" y="56"/>
                    <a:pt x="44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29" y="0"/>
                  </a:cubicBezTo>
                  <a:cubicBezTo>
                    <a:pt x="42" y="0"/>
                    <a:pt x="53" y="7"/>
                    <a:pt x="55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Rectangle 10"/>
            <p:cNvSpPr>
              <a:spLocks noChangeArrowheads="1"/>
            </p:cNvSpPr>
            <p:nvPr userDrawn="1"/>
          </p:nvSpPr>
          <p:spPr bwMode="auto">
            <a:xfrm>
              <a:off x="5307013" y="2271713"/>
              <a:ext cx="30162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auto">
            <a:xfrm>
              <a:off x="5378450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2"/>
            <p:cNvSpPr>
              <a:spLocks/>
            </p:cNvSpPr>
            <p:nvPr userDrawn="1"/>
          </p:nvSpPr>
          <p:spPr bwMode="auto">
            <a:xfrm>
              <a:off x="5446713" y="2332038"/>
              <a:ext cx="141287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auto">
            <a:xfrm>
              <a:off x="5626100" y="2271713"/>
              <a:ext cx="30162" cy="236537"/>
            </a:xfrm>
            <a:custGeom>
              <a:avLst/>
              <a:gdLst>
                <a:gd name="T0" fmla="*/ 19 w 19"/>
                <a:gd name="T1" fmla="*/ 22 h 149"/>
                <a:gd name="T2" fmla="*/ 0 w 19"/>
                <a:gd name="T3" fmla="*/ 22 h 149"/>
                <a:gd name="T4" fmla="*/ 0 w 19"/>
                <a:gd name="T5" fmla="*/ 0 h 149"/>
                <a:gd name="T6" fmla="*/ 19 w 19"/>
                <a:gd name="T7" fmla="*/ 0 h 149"/>
                <a:gd name="T8" fmla="*/ 19 w 19"/>
                <a:gd name="T9" fmla="*/ 22 h 149"/>
                <a:gd name="T10" fmla="*/ 0 w 19"/>
                <a:gd name="T11" fmla="*/ 41 h 149"/>
                <a:gd name="T12" fmla="*/ 19 w 19"/>
                <a:gd name="T13" fmla="*/ 41 h 149"/>
                <a:gd name="T14" fmla="*/ 19 w 19"/>
                <a:gd name="T15" fmla="*/ 149 h 149"/>
                <a:gd name="T16" fmla="*/ 0 w 19"/>
                <a:gd name="T17" fmla="*/ 149 h 149"/>
                <a:gd name="T18" fmla="*/ 0 w 19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49">
                  <a:moveTo>
                    <a:pt x="19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22"/>
                  </a:lnTo>
                  <a:close/>
                  <a:moveTo>
                    <a:pt x="0" y="41"/>
                  </a:moveTo>
                  <a:lnTo>
                    <a:pt x="19" y="41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 14"/>
            <p:cNvSpPr>
              <a:spLocks/>
            </p:cNvSpPr>
            <p:nvPr userDrawn="1"/>
          </p:nvSpPr>
          <p:spPr bwMode="auto">
            <a:xfrm>
              <a:off x="5686425" y="2332038"/>
              <a:ext cx="153987" cy="179387"/>
            </a:xfrm>
            <a:custGeom>
              <a:avLst/>
              <a:gdLst>
                <a:gd name="T0" fmla="*/ 33 w 41"/>
                <a:gd name="T1" fmla="*/ 16 h 48"/>
                <a:gd name="T2" fmla="*/ 22 w 41"/>
                <a:gd name="T3" fmla="*/ 7 h 48"/>
                <a:gd name="T4" fmla="*/ 8 w 41"/>
                <a:gd name="T5" fmla="*/ 25 h 48"/>
                <a:gd name="T6" fmla="*/ 21 w 41"/>
                <a:gd name="T7" fmla="*/ 41 h 48"/>
                <a:gd name="T8" fmla="*/ 33 w 41"/>
                <a:gd name="T9" fmla="*/ 30 h 48"/>
                <a:gd name="T10" fmla="*/ 41 w 41"/>
                <a:gd name="T11" fmla="*/ 30 h 48"/>
                <a:gd name="T12" fmla="*/ 21 w 41"/>
                <a:gd name="T13" fmla="*/ 48 h 48"/>
                <a:gd name="T14" fmla="*/ 0 w 41"/>
                <a:gd name="T15" fmla="*/ 25 h 48"/>
                <a:gd name="T16" fmla="*/ 21 w 41"/>
                <a:gd name="T17" fmla="*/ 0 h 48"/>
                <a:gd name="T18" fmla="*/ 41 w 41"/>
                <a:gd name="T19" fmla="*/ 16 h 48"/>
                <a:gd name="T20" fmla="*/ 33 w 41"/>
                <a:gd name="T21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8">
                  <a:moveTo>
                    <a:pt x="33" y="16"/>
                  </a:moveTo>
                  <a:cubicBezTo>
                    <a:pt x="32" y="10"/>
                    <a:pt x="28" y="7"/>
                    <a:pt x="22" y="7"/>
                  </a:cubicBezTo>
                  <a:cubicBezTo>
                    <a:pt x="11" y="7"/>
                    <a:pt x="8" y="15"/>
                    <a:pt x="8" y="25"/>
                  </a:cubicBezTo>
                  <a:cubicBezTo>
                    <a:pt x="8" y="33"/>
                    <a:pt x="11" y="41"/>
                    <a:pt x="21" y="41"/>
                  </a:cubicBezTo>
                  <a:cubicBezTo>
                    <a:pt x="28" y="41"/>
                    <a:pt x="32" y="37"/>
                    <a:pt x="33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39" y="41"/>
                    <a:pt x="32" y="48"/>
                    <a:pt x="21" y="48"/>
                  </a:cubicBezTo>
                  <a:cubicBezTo>
                    <a:pt x="7" y="48"/>
                    <a:pt x="0" y="38"/>
                    <a:pt x="0" y="25"/>
                  </a:cubicBezTo>
                  <a:cubicBezTo>
                    <a:pt x="0" y="11"/>
                    <a:pt x="7" y="0"/>
                    <a:pt x="21" y="0"/>
                  </a:cubicBezTo>
                  <a:cubicBezTo>
                    <a:pt x="32" y="0"/>
                    <a:pt x="40" y="5"/>
                    <a:pt x="41" y="16"/>
                  </a:cubicBezTo>
                  <a:lnTo>
                    <a:pt x="33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15"/>
            <p:cNvSpPr>
              <a:spLocks/>
            </p:cNvSpPr>
            <p:nvPr userDrawn="1"/>
          </p:nvSpPr>
          <p:spPr bwMode="auto">
            <a:xfrm>
              <a:off x="5948363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30 w 56"/>
                <a:gd name="T3" fmla="*/ 7 h 65"/>
                <a:gd name="T4" fmla="*/ 8 w 56"/>
                <a:gd name="T5" fmla="*/ 32 h 65"/>
                <a:gd name="T6" fmla="*/ 30 w 56"/>
                <a:gd name="T7" fmla="*/ 58 h 65"/>
                <a:gd name="T8" fmla="*/ 48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30 w 56"/>
                <a:gd name="T17" fmla="*/ 0 h 65"/>
                <a:gd name="T18" fmla="*/ 56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30" y="7"/>
                  </a:cubicBezTo>
                  <a:cubicBezTo>
                    <a:pt x="15" y="7"/>
                    <a:pt x="8" y="19"/>
                    <a:pt x="8" y="32"/>
                  </a:cubicBezTo>
                  <a:cubicBezTo>
                    <a:pt x="8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16"/>
            <p:cNvSpPr>
              <a:spLocks/>
            </p:cNvSpPr>
            <p:nvPr userDrawn="1"/>
          </p:nvSpPr>
          <p:spPr bwMode="auto">
            <a:xfrm>
              <a:off x="6188075" y="2271713"/>
              <a:ext cx="142875" cy="236537"/>
            </a:xfrm>
            <a:custGeom>
              <a:avLst/>
              <a:gdLst>
                <a:gd name="T0" fmla="*/ 0 w 38"/>
                <a:gd name="T1" fmla="*/ 0 h 63"/>
                <a:gd name="T2" fmla="*/ 8 w 38"/>
                <a:gd name="T3" fmla="*/ 0 h 63"/>
                <a:gd name="T4" fmla="*/ 8 w 38"/>
                <a:gd name="T5" fmla="*/ 24 h 63"/>
                <a:gd name="T6" fmla="*/ 8 w 38"/>
                <a:gd name="T7" fmla="*/ 24 h 63"/>
                <a:gd name="T8" fmla="*/ 22 w 38"/>
                <a:gd name="T9" fmla="*/ 16 h 63"/>
                <a:gd name="T10" fmla="*/ 38 w 38"/>
                <a:gd name="T11" fmla="*/ 33 h 63"/>
                <a:gd name="T12" fmla="*/ 38 w 38"/>
                <a:gd name="T13" fmla="*/ 63 h 63"/>
                <a:gd name="T14" fmla="*/ 30 w 38"/>
                <a:gd name="T15" fmla="*/ 63 h 63"/>
                <a:gd name="T16" fmla="*/ 30 w 38"/>
                <a:gd name="T17" fmla="*/ 32 h 63"/>
                <a:gd name="T18" fmla="*/ 21 w 38"/>
                <a:gd name="T19" fmla="*/ 23 h 63"/>
                <a:gd name="T20" fmla="*/ 8 w 38"/>
                <a:gd name="T21" fmla="*/ 37 h 63"/>
                <a:gd name="T22" fmla="*/ 8 w 38"/>
                <a:gd name="T23" fmla="*/ 63 h 63"/>
                <a:gd name="T24" fmla="*/ 0 w 38"/>
                <a:gd name="T25" fmla="*/ 63 h 63"/>
                <a:gd name="T26" fmla="*/ 0 w 38"/>
                <a:gd name="T2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63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0" y="19"/>
                    <a:pt x="17" y="16"/>
                    <a:pt x="22" y="16"/>
                  </a:cubicBezTo>
                  <a:cubicBezTo>
                    <a:pt x="34" y="16"/>
                    <a:pt x="38" y="23"/>
                    <a:pt x="38" y="3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27"/>
                    <a:pt x="27" y="23"/>
                    <a:pt x="21" y="23"/>
                  </a:cubicBezTo>
                  <a:cubicBezTo>
                    <a:pt x="12" y="23"/>
                    <a:pt x="8" y="29"/>
                    <a:pt x="8" y="3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3"/>
                    <a:pt x="0" y="63"/>
                    <a:pt x="0" y="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auto">
            <a:xfrm>
              <a:off x="6372225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Rectangle 18"/>
            <p:cNvSpPr>
              <a:spLocks noChangeArrowheads="1"/>
            </p:cNvSpPr>
            <p:nvPr userDrawn="1"/>
          </p:nvSpPr>
          <p:spPr bwMode="auto">
            <a:xfrm>
              <a:off x="6440488" y="2271713"/>
              <a:ext cx="28575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auto">
            <a:xfrm>
              <a:off x="6499225" y="2271713"/>
              <a:ext cx="161925" cy="239712"/>
            </a:xfrm>
            <a:custGeom>
              <a:avLst/>
              <a:gdLst>
                <a:gd name="T0" fmla="*/ 43 w 43"/>
                <a:gd name="T1" fmla="*/ 63 h 64"/>
                <a:gd name="T2" fmla="*/ 35 w 43"/>
                <a:gd name="T3" fmla="*/ 63 h 64"/>
                <a:gd name="T4" fmla="*/ 35 w 43"/>
                <a:gd name="T5" fmla="*/ 57 h 64"/>
                <a:gd name="T6" fmla="*/ 35 w 43"/>
                <a:gd name="T7" fmla="*/ 57 h 64"/>
                <a:gd name="T8" fmla="*/ 21 w 43"/>
                <a:gd name="T9" fmla="*/ 64 h 64"/>
                <a:gd name="T10" fmla="*/ 0 w 43"/>
                <a:gd name="T11" fmla="*/ 40 h 64"/>
                <a:gd name="T12" fmla="*/ 20 w 43"/>
                <a:gd name="T13" fmla="*/ 16 h 64"/>
                <a:gd name="T14" fmla="*/ 35 w 43"/>
                <a:gd name="T15" fmla="*/ 23 h 64"/>
                <a:gd name="T16" fmla="*/ 35 w 43"/>
                <a:gd name="T17" fmla="*/ 23 h 64"/>
                <a:gd name="T18" fmla="*/ 35 w 43"/>
                <a:gd name="T19" fmla="*/ 0 h 64"/>
                <a:gd name="T20" fmla="*/ 43 w 43"/>
                <a:gd name="T21" fmla="*/ 0 h 64"/>
                <a:gd name="T22" fmla="*/ 43 w 43"/>
                <a:gd name="T23" fmla="*/ 63 h 64"/>
                <a:gd name="T24" fmla="*/ 22 w 43"/>
                <a:gd name="T25" fmla="*/ 57 h 64"/>
                <a:gd name="T26" fmla="*/ 36 w 43"/>
                <a:gd name="T27" fmla="*/ 40 h 64"/>
                <a:gd name="T28" fmla="*/ 21 w 43"/>
                <a:gd name="T29" fmla="*/ 23 h 64"/>
                <a:gd name="T30" fmla="*/ 8 w 43"/>
                <a:gd name="T31" fmla="*/ 41 h 64"/>
                <a:gd name="T32" fmla="*/ 22 w 43"/>
                <a:gd name="T33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64">
                  <a:moveTo>
                    <a:pt x="43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3" y="62"/>
                    <a:pt x="27" y="64"/>
                    <a:pt x="21" y="64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27"/>
                    <a:pt x="7" y="16"/>
                    <a:pt x="20" y="16"/>
                  </a:cubicBezTo>
                  <a:cubicBezTo>
                    <a:pt x="25" y="16"/>
                    <a:pt x="32" y="18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43" y="63"/>
                  </a:lnTo>
                  <a:close/>
                  <a:moveTo>
                    <a:pt x="22" y="57"/>
                  </a:moveTo>
                  <a:cubicBezTo>
                    <a:pt x="32" y="57"/>
                    <a:pt x="36" y="49"/>
                    <a:pt x="36" y="40"/>
                  </a:cubicBezTo>
                  <a:cubicBezTo>
                    <a:pt x="36" y="31"/>
                    <a:pt x="32" y="23"/>
                    <a:pt x="21" y="23"/>
                  </a:cubicBezTo>
                  <a:cubicBezTo>
                    <a:pt x="11" y="23"/>
                    <a:pt x="8" y="32"/>
                    <a:pt x="8" y="41"/>
                  </a:cubicBezTo>
                  <a:cubicBezTo>
                    <a:pt x="8" y="49"/>
                    <a:pt x="12" y="57"/>
                    <a:pt x="22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auto">
            <a:xfrm>
              <a:off x="6699250" y="2332038"/>
              <a:ext cx="88900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7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7 w 24"/>
                <a:gd name="T13" fmla="*/ 27 h 47"/>
                <a:gd name="T14" fmla="*/ 7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7" y="15"/>
                    <a:pt x="7" y="2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auto">
            <a:xfrm>
              <a:off x="678815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3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5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5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3" y="41"/>
                    <a:pt x="23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5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4" y="7"/>
                    <a:pt x="9" y="13"/>
                    <a:pt x="8" y="20"/>
                  </a:cubicBezTo>
                  <a:lnTo>
                    <a:pt x="35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 22"/>
            <p:cNvSpPr>
              <a:spLocks/>
            </p:cNvSpPr>
            <p:nvPr userDrawn="1"/>
          </p:nvSpPr>
          <p:spPr bwMode="auto">
            <a:xfrm>
              <a:off x="697230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8 w 38"/>
                <a:gd name="T21" fmla="*/ 21 h 47"/>
                <a:gd name="T22" fmla="*/ 8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3"/>
                    <a:pt x="16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8" y="13"/>
                    <a:pt x="8" y="21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23"/>
            <p:cNvSpPr>
              <a:spLocks/>
            </p:cNvSpPr>
            <p:nvPr userDrawn="1"/>
          </p:nvSpPr>
          <p:spPr bwMode="auto">
            <a:xfrm>
              <a:off x="7129463" y="2271713"/>
              <a:ext cx="33337" cy="87312"/>
            </a:xfrm>
            <a:custGeom>
              <a:avLst/>
              <a:gdLst>
                <a:gd name="T0" fmla="*/ 0 w 9"/>
                <a:gd name="T1" fmla="*/ 0 h 23"/>
                <a:gd name="T2" fmla="*/ 9 w 9"/>
                <a:gd name="T3" fmla="*/ 0 h 23"/>
                <a:gd name="T4" fmla="*/ 9 w 9"/>
                <a:gd name="T5" fmla="*/ 10 h 23"/>
                <a:gd name="T6" fmla="*/ 0 w 9"/>
                <a:gd name="T7" fmla="*/ 23 h 23"/>
                <a:gd name="T8" fmla="*/ 0 w 9"/>
                <a:gd name="T9" fmla="*/ 18 h 23"/>
                <a:gd name="T10" fmla="*/ 5 w 9"/>
                <a:gd name="T11" fmla="*/ 10 h 23"/>
                <a:gd name="T12" fmla="*/ 0 w 9"/>
                <a:gd name="T13" fmla="*/ 10 h 23"/>
                <a:gd name="T14" fmla="*/ 0 w 9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3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7"/>
                    <a:pt x="7" y="23"/>
                    <a:pt x="0" y="2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18"/>
                    <a:pt x="5" y="14"/>
                    <a:pt x="5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24"/>
            <p:cNvSpPr>
              <a:spLocks/>
            </p:cNvSpPr>
            <p:nvPr userDrawn="1"/>
          </p:nvSpPr>
          <p:spPr bwMode="auto">
            <a:xfrm>
              <a:off x="7173913" y="2332038"/>
              <a:ext cx="147637" cy="179387"/>
            </a:xfrm>
            <a:custGeom>
              <a:avLst/>
              <a:gdLst>
                <a:gd name="T0" fmla="*/ 7 w 39"/>
                <a:gd name="T1" fmla="*/ 33 h 48"/>
                <a:gd name="T2" fmla="*/ 20 w 39"/>
                <a:gd name="T3" fmla="*/ 41 h 48"/>
                <a:gd name="T4" fmla="*/ 31 w 39"/>
                <a:gd name="T5" fmla="*/ 35 h 48"/>
                <a:gd name="T6" fmla="*/ 16 w 39"/>
                <a:gd name="T7" fmla="*/ 26 h 48"/>
                <a:gd name="T8" fmla="*/ 1 w 39"/>
                <a:gd name="T9" fmla="*/ 13 h 48"/>
                <a:gd name="T10" fmla="*/ 18 w 39"/>
                <a:gd name="T11" fmla="*/ 0 h 48"/>
                <a:gd name="T12" fmla="*/ 37 w 39"/>
                <a:gd name="T13" fmla="*/ 15 h 48"/>
                <a:gd name="T14" fmla="*/ 29 w 39"/>
                <a:gd name="T15" fmla="*/ 15 h 48"/>
                <a:gd name="T16" fmla="*/ 19 w 39"/>
                <a:gd name="T17" fmla="*/ 7 h 48"/>
                <a:gd name="T18" fmla="*/ 9 w 39"/>
                <a:gd name="T19" fmla="*/ 13 h 48"/>
                <a:gd name="T20" fmla="*/ 24 w 39"/>
                <a:gd name="T21" fmla="*/ 21 h 48"/>
                <a:gd name="T22" fmla="*/ 39 w 39"/>
                <a:gd name="T23" fmla="*/ 34 h 48"/>
                <a:gd name="T24" fmla="*/ 19 w 39"/>
                <a:gd name="T25" fmla="*/ 48 h 48"/>
                <a:gd name="T26" fmla="*/ 0 w 39"/>
                <a:gd name="T27" fmla="*/ 33 h 48"/>
                <a:gd name="T28" fmla="*/ 7 w 39"/>
                <a:gd name="T2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8">
                  <a:moveTo>
                    <a:pt x="7" y="33"/>
                  </a:moveTo>
                  <a:cubicBezTo>
                    <a:pt x="8" y="39"/>
                    <a:pt x="14" y="41"/>
                    <a:pt x="20" y="41"/>
                  </a:cubicBezTo>
                  <a:cubicBezTo>
                    <a:pt x="24" y="41"/>
                    <a:pt x="31" y="40"/>
                    <a:pt x="31" y="35"/>
                  </a:cubicBezTo>
                  <a:cubicBezTo>
                    <a:pt x="31" y="29"/>
                    <a:pt x="23" y="28"/>
                    <a:pt x="16" y="26"/>
                  </a:cubicBezTo>
                  <a:cubicBezTo>
                    <a:pt x="8" y="24"/>
                    <a:pt x="1" y="22"/>
                    <a:pt x="1" y="13"/>
                  </a:cubicBezTo>
                  <a:cubicBezTo>
                    <a:pt x="1" y="4"/>
                    <a:pt x="10" y="0"/>
                    <a:pt x="18" y="0"/>
                  </a:cubicBezTo>
                  <a:cubicBezTo>
                    <a:pt x="28" y="0"/>
                    <a:pt x="36" y="4"/>
                    <a:pt x="37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9"/>
                    <a:pt x="23" y="7"/>
                    <a:pt x="19" y="7"/>
                  </a:cubicBezTo>
                  <a:cubicBezTo>
                    <a:pt x="14" y="7"/>
                    <a:pt x="9" y="8"/>
                    <a:pt x="9" y="13"/>
                  </a:cubicBezTo>
                  <a:cubicBezTo>
                    <a:pt x="9" y="18"/>
                    <a:pt x="17" y="19"/>
                    <a:pt x="24" y="21"/>
                  </a:cubicBezTo>
                  <a:cubicBezTo>
                    <a:pt x="31" y="22"/>
                    <a:pt x="39" y="25"/>
                    <a:pt x="39" y="34"/>
                  </a:cubicBezTo>
                  <a:cubicBezTo>
                    <a:pt x="39" y="44"/>
                    <a:pt x="29" y="48"/>
                    <a:pt x="19" y="48"/>
                  </a:cubicBezTo>
                  <a:cubicBezTo>
                    <a:pt x="9" y="48"/>
                    <a:pt x="0" y="44"/>
                    <a:pt x="0" y="33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 25"/>
            <p:cNvSpPr>
              <a:spLocks/>
            </p:cNvSpPr>
            <p:nvPr userDrawn="1"/>
          </p:nvSpPr>
          <p:spPr bwMode="auto">
            <a:xfrm>
              <a:off x="7426325" y="2268538"/>
              <a:ext cx="212725" cy="242887"/>
            </a:xfrm>
            <a:custGeom>
              <a:avLst/>
              <a:gdLst>
                <a:gd name="T0" fmla="*/ 48 w 57"/>
                <a:gd name="T1" fmla="*/ 20 h 65"/>
                <a:gd name="T2" fmla="*/ 30 w 57"/>
                <a:gd name="T3" fmla="*/ 7 h 65"/>
                <a:gd name="T4" fmla="*/ 9 w 57"/>
                <a:gd name="T5" fmla="*/ 32 h 65"/>
                <a:gd name="T6" fmla="*/ 30 w 57"/>
                <a:gd name="T7" fmla="*/ 58 h 65"/>
                <a:gd name="T8" fmla="*/ 48 w 57"/>
                <a:gd name="T9" fmla="*/ 40 h 65"/>
                <a:gd name="T10" fmla="*/ 57 w 57"/>
                <a:gd name="T11" fmla="*/ 40 h 65"/>
                <a:gd name="T12" fmla="*/ 29 w 57"/>
                <a:gd name="T13" fmla="*/ 65 h 65"/>
                <a:gd name="T14" fmla="*/ 0 w 57"/>
                <a:gd name="T15" fmla="*/ 33 h 65"/>
                <a:gd name="T16" fmla="*/ 30 w 57"/>
                <a:gd name="T17" fmla="*/ 0 h 65"/>
                <a:gd name="T18" fmla="*/ 56 w 57"/>
                <a:gd name="T19" fmla="*/ 20 h 65"/>
                <a:gd name="T20" fmla="*/ 48 w 57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65">
                  <a:moveTo>
                    <a:pt x="48" y="20"/>
                  </a:moveTo>
                  <a:cubicBezTo>
                    <a:pt x="46" y="11"/>
                    <a:pt x="39" y="7"/>
                    <a:pt x="30" y="7"/>
                  </a:cubicBezTo>
                  <a:cubicBezTo>
                    <a:pt x="15" y="7"/>
                    <a:pt x="9" y="19"/>
                    <a:pt x="9" y="32"/>
                  </a:cubicBezTo>
                  <a:cubicBezTo>
                    <a:pt x="9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10" y="65"/>
                    <a:pt x="0" y="51"/>
                    <a:pt x="0" y="33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 26"/>
            <p:cNvSpPr>
              <a:spLocks noEditPoints="1"/>
            </p:cNvSpPr>
            <p:nvPr userDrawn="1"/>
          </p:nvSpPr>
          <p:spPr bwMode="auto">
            <a:xfrm>
              <a:off x="765810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2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4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4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4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3" y="7"/>
                    <a:pt x="9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Freeform 27"/>
            <p:cNvSpPr>
              <a:spLocks/>
            </p:cNvSpPr>
            <p:nvPr userDrawn="1"/>
          </p:nvSpPr>
          <p:spPr bwMode="auto">
            <a:xfrm>
              <a:off x="784225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28"/>
            <p:cNvSpPr>
              <a:spLocks/>
            </p:cNvSpPr>
            <p:nvPr userDrawn="1"/>
          </p:nvSpPr>
          <p:spPr bwMode="auto">
            <a:xfrm>
              <a:off x="8002588" y="2287588"/>
              <a:ext cx="90487" cy="220662"/>
            </a:xfrm>
            <a:custGeom>
              <a:avLst/>
              <a:gdLst>
                <a:gd name="T0" fmla="*/ 15 w 24"/>
                <a:gd name="T1" fmla="*/ 13 h 59"/>
                <a:gd name="T2" fmla="*/ 24 w 24"/>
                <a:gd name="T3" fmla="*/ 13 h 59"/>
                <a:gd name="T4" fmla="*/ 24 w 24"/>
                <a:gd name="T5" fmla="*/ 20 h 59"/>
                <a:gd name="T6" fmla="*/ 15 w 24"/>
                <a:gd name="T7" fmla="*/ 20 h 59"/>
                <a:gd name="T8" fmla="*/ 15 w 24"/>
                <a:gd name="T9" fmla="*/ 48 h 59"/>
                <a:gd name="T10" fmla="*/ 21 w 24"/>
                <a:gd name="T11" fmla="*/ 52 h 59"/>
                <a:gd name="T12" fmla="*/ 24 w 24"/>
                <a:gd name="T13" fmla="*/ 52 h 59"/>
                <a:gd name="T14" fmla="*/ 24 w 24"/>
                <a:gd name="T15" fmla="*/ 59 h 59"/>
                <a:gd name="T16" fmla="*/ 19 w 24"/>
                <a:gd name="T17" fmla="*/ 59 h 59"/>
                <a:gd name="T18" fmla="*/ 8 w 24"/>
                <a:gd name="T19" fmla="*/ 49 h 59"/>
                <a:gd name="T20" fmla="*/ 8 w 24"/>
                <a:gd name="T21" fmla="*/ 20 h 59"/>
                <a:gd name="T22" fmla="*/ 0 w 24"/>
                <a:gd name="T23" fmla="*/ 20 h 59"/>
                <a:gd name="T24" fmla="*/ 0 w 24"/>
                <a:gd name="T25" fmla="*/ 13 h 59"/>
                <a:gd name="T26" fmla="*/ 8 w 24"/>
                <a:gd name="T27" fmla="*/ 13 h 59"/>
                <a:gd name="T28" fmla="*/ 8 w 24"/>
                <a:gd name="T29" fmla="*/ 0 h 59"/>
                <a:gd name="T30" fmla="*/ 15 w 24"/>
                <a:gd name="T31" fmla="*/ 0 h 59"/>
                <a:gd name="T32" fmla="*/ 15 w 24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9">
                  <a:moveTo>
                    <a:pt x="15" y="13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6" y="52"/>
                    <a:pt x="21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1" y="59"/>
                    <a:pt x="8" y="57"/>
                    <a:pt x="8" y="4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29"/>
            <p:cNvSpPr>
              <a:spLocks noEditPoints="1"/>
            </p:cNvSpPr>
            <p:nvPr userDrawn="1"/>
          </p:nvSpPr>
          <p:spPr bwMode="auto">
            <a:xfrm>
              <a:off x="8112125" y="2332038"/>
              <a:ext cx="157162" cy="179387"/>
            </a:xfrm>
            <a:custGeom>
              <a:avLst/>
              <a:gdLst>
                <a:gd name="T0" fmla="*/ 41 w 42"/>
                <a:gd name="T1" fmla="*/ 32 h 48"/>
                <a:gd name="T2" fmla="*/ 22 w 42"/>
                <a:gd name="T3" fmla="*/ 48 h 48"/>
                <a:gd name="T4" fmla="*/ 0 w 42"/>
                <a:gd name="T5" fmla="*/ 24 h 48"/>
                <a:gd name="T6" fmla="*/ 21 w 42"/>
                <a:gd name="T7" fmla="*/ 0 h 48"/>
                <a:gd name="T8" fmla="*/ 42 w 42"/>
                <a:gd name="T9" fmla="*/ 26 h 48"/>
                <a:gd name="T10" fmla="*/ 8 w 42"/>
                <a:gd name="T11" fmla="*/ 26 h 48"/>
                <a:gd name="T12" fmla="*/ 22 w 42"/>
                <a:gd name="T13" fmla="*/ 41 h 48"/>
                <a:gd name="T14" fmla="*/ 34 w 42"/>
                <a:gd name="T15" fmla="*/ 32 h 48"/>
                <a:gd name="T16" fmla="*/ 41 w 42"/>
                <a:gd name="T17" fmla="*/ 32 h 48"/>
                <a:gd name="T18" fmla="*/ 34 w 42"/>
                <a:gd name="T19" fmla="*/ 20 h 48"/>
                <a:gd name="T20" fmla="*/ 21 w 42"/>
                <a:gd name="T21" fmla="*/ 7 h 48"/>
                <a:gd name="T22" fmla="*/ 8 w 42"/>
                <a:gd name="T23" fmla="*/ 20 h 48"/>
                <a:gd name="T24" fmla="*/ 34 w 42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8">
                  <a:moveTo>
                    <a:pt x="41" y="32"/>
                  </a:moveTo>
                  <a:cubicBezTo>
                    <a:pt x="39" y="43"/>
                    <a:pt x="32" y="48"/>
                    <a:pt x="22" y="48"/>
                  </a:cubicBezTo>
                  <a:cubicBezTo>
                    <a:pt x="7" y="48"/>
                    <a:pt x="0" y="38"/>
                    <a:pt x="0" y="24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7" y="0"/>
                    <a:pt x="42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8" y="41"/>
                    <a:pt x="33" y="38"/>
                    <a:pt x="34" y="32"/>
                  </a:cubicBezTo>
                  <a:lnTo>
                    <a:pt x="41" y="32"/>
                  </a:lnTo>
                  <a:close/>
                  <a:moveTo>
                    <a:pt x="34" y="20"/>
                  </a:moveTo>
                  <a:cubicBezTo>
                    <a:pt x="34" y="13"/>
                    <a:pt x="28" y="7"/>
                    <a:pt x="21" y="7"/>
                  </a:cubicBezTo>
                  <a:cubicBezTo>
                    <a:pt x="13" y="7"/>
                    <a:pt x="8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30"/>
            <p:cNvSpPr>
              <a:spLocks/>
            </p:cNvSpPr>
            <p:nvPr userDrawn="1"/>
          </p:nvSpPr>
          <p:spPr bwMode="auto">
            <a:xfrm>
              <a:off x="8291513" y="2332038"/>
              <a:ext cx="90487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8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8 w 24"/>
                <a:gd name="T13" fmla="*/ 27 h 47"/>
                <a:gd name="T14" fmla="*/ 8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8" y="15"/>
                    <a:pt x="8" y="2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08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/>
          <a:stretch/>
        </p:blipFill>
        <p:spPr>
          <a:xfrm>
            <a:off x="0" y="6159887"/>
            <a:ext cx="9143622" cy="698113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20650" y="6299343"/>
            <a:ext cx="420688" cy="458645"/>
            <a:chOff x="657225" y="681038"/>
            <a:chExt cx="1266825" cy="1381125"/>
          </a:xfrm>
          <a:solidFill>
            <a:srgbClr val="FFFFFF"/>
          </a:solidFill>
        </p:grpSpPr>
        <p:sp>
          <p:nvSpPr>
            <p:cNvPr id="38" name="Freeform 5"/>
            <p:cNvSpPr>
              <a:spLocks noEditPoints="1"/>
            </p:cNvSpPr>
            <p:nvPr userDrawn="1"/>
          </p:nvSpPr>
          <p:spPr bwMode="auto">
            <a:xfrm>
              <a:off x="846138" y="1354138"/>
              <a:ext cx="887413" cy="708025"/>
            </a:xfrm>
            <a:custGeom>
              <a:avLst/>
              <a:gdLst>
                <a:gd name="T0" fmla="*/ 2203 w 2794"/>
                <a:gd name="T1" fmla="*/ 0 h 2229"/>
                <a:gd name="T2" fmla="*/ 1613 w 2794"/>
                <a:gd name="T3" fmla="*/ 0 h 2229"/>
                <a:gd name="T4" fmla="*/ 1613 w 2794"/>
                <a:gd name="T5" fmla="*/ 665 h 2229"/>
                <a:gd name="T6" fmla="*/ 1904 w 2794"/>
                <a:gd name="T7" fmla="*/ 1330 h 2229"/>
                <a:gd name="T8" fmla="*/ 1904 w 2794"/>
                <a:gd name="T9" fmla="*/ 1237 h 2229"/>
                <a:gd name="T10" fmla="*/ 1749 w 2794"/>
                <a:gd name="T11" fmla="*/ 747 h 2229"/>
                <a:gd name="T12" fmla="*/ 1749 w 2794"/>
                <a:gd name="T13" fmla="*/ 573 h 2229"/>
                <a:gd name="T14" fmla="*/ 1972 w 2794"/>
                <a:gd name="T15" fmla="*/ 573 h 2229"/>
                <a:gd name="T16" fmla="*/ 1972 w 2794"/>
                <a:gd name="T17" fmla="*/ 1332 h 2229"/>
                <a:gd name="T18" fmla="*/ 1401 w 2794"/>
                <a:gd name="T19" fmla="*/ 2182 h 2229"/>
                <a:gd name="T20" fmla="*/ 829 w 2794"/>
                <a:gd name="T21" fmla="*/ 1374 h 2229"/>
                <a:gd name="T22" fmla="*/ 1180 w 2794"/>
                <a:gd name="T23" fmla="*/ 665 h 2229"/>
                <a:gd name="T24" fmla="*/ 1180 w 2794"/>
                <a:gd name="T25" fmla="*/ 573 h 2229"/>
                <a:gd name="T26" fmla="*/ 1401 w 2794"/>
                <a:gd name="T27" fmla="*/ 573 h 2229"/>
                <a:gd name="T28" fmla="*/ 1542 w 2794"/>
                <a:gd name="T29" fmla="*/ 573 h 2229"/>
                <a:gd name="T30" fmla="*/ 1542 w 2794"/>
                <a:gd name="T31" fmla="*/ 436 h 2229"/>
                <a:gd name="T32" fmla="*/ 1401 w 2794"/>
                <a:gd name="T33" fmla="*/ 436 h 2229"/>
                <a:gd name="T34" fmla="*/ 1180 w 2794"/>
                <a:gd name="T35" fmla="*/ 436 h 2229"/>
                <a:gd name="T36" fmla="*/ 1180 w 2794"/>
                <a:gd name="T37" fmla="*/ 436 h 2229"/>
                <a:gd name="T38" fmla="*/ 1044 w 2794"/>
                <a:gd name="T39" fmla="*/ 436 h 2229"/>
                <a:gd name="T40" fmla="*/ 1044 w 2794"/>
                <a:gd name="T41" fmla="*/ 436 h 2229"/>
                <a:gd name="T42" fmla="*/ 692 w 2794"/>
                <a:gd name="T43" fmla="*/ 436 h 2229"/>
                <a:gd name="T44" fmla="*/ 692 w 2794"/>
                <a:gd name="T45" fmla="*/ 1234 h 2229"/>
                <a:gd name="T46" fmla="*/ 695 w 2794"/>
                <a:gd name="T47" fmla="*/ 1315 h 2229"/>
                <a:gd name="T48" fmla="*/ 695 w 2794"/>
                <a:gd name="T49" fmla="*/ 1315 h 2229"/>
                <a:gd name="T50" fmla="*/ 829 w 2794"/>
                <a:gd name="T51" fmla="*/ 1205 h 2229"/>
                <a:gd name="T52" fmla="*/ 829 w 2794"/>
                <a:gd name="T53" fmla="*/ 1205 h 2229"/>
                <a:gd name="T54" fmla="*/ 829 w 2794"/>
                <a:gd name="T55" fmla="*/ 573 h 2229"/>
                <a:gd name="T56" fmla="*/ 1044 w 2794"/>
                <a:gd name="T57" fmla="*/ 573 h 2229"/>
                <a:gd name="T58" fmla="*/ 1044 w 2794"/>
                <a:gd name="T59" fmla="*/ 573 h 2229"/>
                <a:gd name="T60" fmla="*/ 1044 w 2794"/>
                <a:gd name="T61" fmla="*/ 747 h 2229"/>
                <a:gd name="T62" fmla="*/ 590 w 2794"/>
                <a:gd name="T63" fmla="*/ 1447 h 2229"/>
                <a:gd name="T64" fmla="*/ 135 w 2794"/>
                <a:gd name="T65" fmla="*/ 747 h 2229"/>
                <a:gd name="T66" fmla="*/ 135 w 2794"/>
                <a:gd name="T67" fmla="*/ 136 h 2229"/>
                <a:gd name="T68" fmla="*/ 590 w 2794"/>
                <a:gd name="T69" fmla="*/ 136 h 2229"/>
                <a:gd name="T70" fmla="*/ 1044 w 2794"/>
                <a:gd name="T71" fmla="*/ 136 h 2229"/>
                <a:gd name="T72" fmla="*/ 1044 w 2794"/>
                <a:gd name="T73" fmla="*/ 370 h 2229"/>
                <a:gd name="T74" fmla="*/ 1180 w 2794"/>
                <a:gd name="T75" fmla="*/ 370 h 2229"/>
                <a:gd name="T76" fmla="*/ 1180 w 2794"/>
                <a:gd name="T77" fmla="*/ 0 h 2229"/>
                <a:gd name="T78" fmla="*/ 590 w 2794"/>
                <a:gd name="T79" fmla="*/ 0 h 2229"/>
                <a:gd name="T80" fmla="*/ 0 w 2794"/>
                <a:gd name="T81" fmla="*/ 0 h 2229"/>
                <a:gd name="T82" fmla="*/ 0 w 2794"/>
                <a:gd name="T83" fmla="*/ 665 h 2229"/>
                <a:gd name="T84" fmla="*/ 590 w 2794"/>
                <a:gd name="T85" fmla="*/ 1495 h 2229"/>
                <a:gd name="T86" fmla="*/ 708 w 2794"/>
                <a:gd name="T87" fmla="*/ 1444 h 2229"/>
                <a:gd name="T88" fmla="*/ 1401 w 2794"/>
                <a:gd name="T89" fmla="*/ 2229 h 2229"/>
                <a:gd name="T90" fmla="*/ 2093 w 2794"/>
                <a:gd name="T91" fmla="*/ 1447 h 2229"/>
                <a:gd name="T92" fmla="*/ 2203 w 2794"/>
                <a:gd name="T93" fmla="*/ 1495 h 2229"/>
                <a:gd name="T94" fmla="*/ 2794 w 2794"/>
                <a:gd name="T95" fmla="*/ 665 h 2229"/>
                <a:gd name="T96" fmla="*/ 2794 w 2794"/>
                <a:gd name="T97" fmla="*/ 0 h 2229"/>
                <a:gd name="T98" fmla="*/ 2203 w 2794"/>
                <a:gd name="T99" fmla="*/ 0 h 2229"/>
                <a:gd name="T100" fmla="*/ 2658 w 2794"/>
                <a:gd name="T101" fmla="*/ 747 h 2229"/>
                <a:gd name="T102" fmla="*/ 2203 w 2794"/>
                <a:gd name="T103" fmla="*/ 1447 h 2229"/>
                <a:gd name="T104" fmla="*/ 2100 w 2794"/>
                <a:gd name="T105" fmla="*/ 1395 h 2229"/>
                <a:gd name="T106" fmla="*/ 2109 w 2794"/>
                <a:gd name="T107" fmla="*/ 1234 h 2229"/>
                <a:gd name="T108" fmla="*/ 2109 w 2794"/>
                <a:gd name="T109" fmla="*/ 436 h 2229"/>
                <a:gd name="T110" fmla="*/ 1749 w 2794"/>
                <a:gd name="T111" fmla="*/ 436 h 2229"/>
                <a:gd name="T112" fmla="*/ 1749 w 2794"/>
                <a:gd name="T113" fmla="*/ 136 h 2229"/>
                <a:gd name="T114" fmla="*/ 2203 w 2794"/>
                <a:gd name="T115" fmla="*/ 136 h 2229"/>
                <a:gd name="T116" fmla="*/ 2658 w 2794"/>
                <a:gd name="T117" fmla="*/ 136 h 2229"/>
                <a:gd name="T118" fmla="*/ 2658 w 2794"/>
                <a:gd name="T119" fmla="*/ 747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4" h="2229">
                  <a:moveTo>
                    <a:pt x="2203" y="0"/>
                  </a:moveTo>
                  <a:cubicBezTo>
                    <a:pt x="1613" y="0"/>
                    <a:pt x="1613" y="0"/>
                    <a:pt x="1613" y="0"/>
                  </a:cubicBezTo>
                  <a:cubicBezTo>
                    <a:pt x="1613" y="665"/>
                    <a:pt x="1613" y="665"/>
                    <a:pt x="1613" y="665"/>
                  </a:cubicBezTo>
                  <a:cubicBezTo>
                    <a:pt x="1613" y="970"/>
                    <a:pt x="1719" y="1183"/>
                    <a:pt x="1904" y="1330"/>
                  </a:cubicBezTo>
                  <a:cubicBezTo>
                    <a:pt x="1904" y="1237"/>
                    <a:pt x="1904" y="1237"/>
                    <a:pt x="1904" y="1237"/>
                  </a:cubicBezTo>
                  <a:cubicBezTo>
                    <a:pt x="1769" y="1081"/>
                    <a:pt x="1749" y="901"/>
                    <a:pt x="1749" y="747"/>
                  </a:cubicBezTo>
                  <a:cubicBezTo>
                    <a:pt x="1749" y="573"/>
                    <a:pt x="1749" y="573"/>
                    <a:pt x="1749" y="573"/>
                  </a:cubicBezTo>
                  <a:cubicBezTo>
                    <a:pt x="1972" y="573"/>
                    <a:pt x="1972" y="573"/>
                    <a:pt x="1972" y="573"/>
                  </a:cubicBezTo>
                  <a:cubicBezTo>
                    <a:pt x="1972" y="1332"/>
                    <a:pt x="1972" y="1332"/>
                    <a:pt x="1972" y="1332"/>
                  </a:cubicBezTo>
                  <a:cubicBezTo>
                    <a:pt x="1972" y="1609"/>
                    <a:pt x="1895" y="1961"/>
                    <a:pt x="1401" y="2182"/>
                  </a:cubicBezTo>
                  <a:cubicBezTo>
                    <a:pt x="931" y="1972"/>
                    <a:pt x="838" y="1643"/>
                    <a:pt x="829" y="1374"/>
                  </a:cubicBezTo>
                  <a:cubicBezTo>
                    <a:pt x="1051" y="1225"/>
                    <a:pt x="1180" y="1001"/>
                    <a:pt x="1180" y="665"/>
                  </a:cubicBezTo>
                  <a:cubicBezTo>
                    <a:pt x="1180" y="573"/>
                    <a:pt x="1180" y="573"/>
                    <a:pt x="1180" y="573"/>
                  </a:cubicBezTo>
                  <a:cubicBezTo>
                    <a:pt x="1401" y="573"/>
                    <a:pt x="1401" y="573"/>
                    <a:pt x="1401" y="573"/>
                  </a:cubicBezTo>
                  <a:cubicBezTo>
                    <a:pt x="1542" y="573"/>
                    <a:pt x="1542" y="573"/>
                    <a:pt x="1542" y="573"/>
                  </a:cubicBezTo>
                  <a:cubicBezTo>
                    <a:pt x="1542" y="436"/>
                    <a:pt x="1542" y="436"/>
                    <a:pt x="1542" y="436"/>
                  </a:cubicBezTo>
                  <a:cubicBezTo>
                    <a:pt x="1401" y="436"/>
                    <a:pt x="1401" y="436"/>
                    <a:pt x="1401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180" y="436"/>
                    <a:pt x="1180" y="436"/>
                    <a:pt x="1180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1044" y="436"/>
                    <a:pt x="1044" y="436"/>
                    <a:pt x="1044" y="436"/>
                  </a:cubicBezTo>
                  <a:cubicBezTo>
                    <a:pt x="692" y="436"/>
                    <a:pt x="692" y="436"/>
                    <a:pt x="692" y="436"/>
                  </a:cubicBezTo>
                  <a:cubicBezTo>
                    <a:pt x="692" y="1234"/>
                    <a:pt x="692" y="1234"/>
                    <a:pt x="692" y="1234"/>
                  </a:cubicBezTo>
                  <a:cubicBezTo>
                    <a:pt x="692" y="1262"/>
                    <a:pt x="693" y="1289"/>
                    <a:pt x="695" y="1315"/>
                  </a:cubicBezTo>
                  <a:cubicBezTo>
                    <a:pt x="695" y="1315"/>
                    <a:pt x="695" y="1315"/>
                    <a:pt x="695" y="1315"/>
                  </a:cubicBezTo>
                  <a:cubicBezTo>
                    <a:pt x="748" y="1280"/>
                    <a:pt x="792" y="1244"/>
                    <a:pt x="829" y="1205"/>
                  </a:cubicBezTo>
                  <a:cubicBezTo>
                    <a:pt x="829" y="1205"/>
                    <a:pt x="829" y="1205"/>
                    <a:pt x="829" y="1205"/>
                  </a:cubicBezTo>
                  <a:cubicBezTo>
                    <a:pt x="829" y="573"/>
                    <a:pt x="829" y="573"/>
                    <a:pt x="829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573"/>
                    <a:pt x="1044" y="573"/>
                    <a:pt x="1044" y="573"/>
                  </a:cubicBezTo>
                  <a:cubicBezTo>
                    <a:pt x="1044" y="747"/>
                    <a:pt x="1044" y="747"/>
                    <a:pt x="1044" y="747"/>
                  </a:cubicBezTo>
                  <a:cubicBezTo>
                    <a:pt x="1044" y="978"/>
                    <a:pt x="1001" y="1263"/>
                    <a:pt x="590" y="1447"/>
                  </a:cubicBezTo>
                  <a:cubicBezTo>
                    <a:pt x="178" y="1263"/>
                    <a:pt x="135" y="978"/>
                    <a:pt x="135" y="747"/>
                  </a:cubicBezTo>
                  <a:cubicBezTo>
                    <a:pt x="135" y="136"/>
                    <a:pt x="135" y="136"/>
                    <a:pt x="135" y="136"/>
                  </a:cubicBezTo>
                  <a:cubicBezTo>
                    <a:pt x="590" y="136"/>
                    <a:pt x="590" y="136"/>
                    <a:pt x="590" y="136"/>
                  </a:cubicBezTo>
                  <a:cubicBezTo>
                    <a:pt x="1044" y="136"/>
                    <a:pt x="1044" y="136"/>
                    <a:pt x="1044" y="136"/>
                  </a:cubicBezTo>
                  <a:cubicBezTo>
                    <a:pt x="1044" y="370"/>
                    <a:pt x="1044" y="370"/>
                    <a:pt x="1044" y="370"/>
                  </a:cubicBezTo>
                  <a:cubicBezTo>
                    <a:pt x="1180" y="370"/>
                    <a:pt x="1180" y="370"/>
                    <a:pt x="1180" y="370"/>
                  </a:cubicBezTo>
                  <a:cubicBezTo>
                    <a:pt x="1180" y="0"/>
                    <a:pt x="1180" y="0"/>
                    <a:pt x="1180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0" y="1109"/>
                    <a:pt x="224" y="1357"/>
                    <a:pt x="590" y="1495"/>
                  </a:cubicBezTo>
                  <a:cubicBezTo>
                    <a:pt x="631" y="1479"/>
                    <a:pt x="670" y="1462"/>
                    <a:pt x="708" y="1444"/>
                  </a:cubicBezTo>
                  <a:cubicBezTo>
                    <a:pt x="771" y="1847"/>
                    <a:pt x="1023" y="2087"/>
                    <a:pt x="1401" y="2229"/>
                  </a:cubicBezTo>
                  <a:cubicBezTo>
                    <a:pt x="1777" y="2087"/>
                    <a:pt x="2029" y="1848"/>
                    <a:pt x="2093" y="1447"/>
                  </a:cubicBezTo>
                  <a:cubicBezTo>
                    <a:pt x="2128" y="1464"/>
                    <a:pt x="2165" y="1480"/>
                    <a:pt x="2203" y="1495"/>
                  </a:cubicBezTo>
                  <a:cubicBezTo>
                    <a:pt x="2569" y="1357"/>
                    <a:pt x="2794" y="1109"/>
                    <a:pt x="2794" y="665"/>
                  </a:cubicBezTo>
                  <a:cubicBezTo>
                    <a:pt x="2794" y="0"/>
                    <a:pt x="2794" y="0"/>
                    <a:pt x="2794" y="0"/>
                  </a:cubicBezTo>
                  <a:lnTo>
                    <a:pt x="2203" y="0"/>
                  </a:lnTo>
                  <a:close/>
                  <a:moveTo>
                    <a:pt x="2658" y="747"/>
                  </a:moveTo>
                  <a:cubicBezTo>
                    <a:pt x="2658" y="978"/>
                    <a:pt x="2615" y="1263"/>
                    <a:pt x="2203" y="1447"/>
                  </a:cubicBezTo>
                  <a:cubicBezTo>
                    <a:pt x="2166" y="1431"/>
                    <a:pt x="2131" y="1413"/>
                    <a:pt x="2100" y="1395"/>
                  </a:cubicBezTo>
                  <a:cubicBezTo>
                    <a:pt x="2106" y="1344"/>
                    <a:pt x="2109" y="1290"/>
                    <a:pt x="2109" y="1234"/>
                  </a:cubicBezTo>
                  <a:cubicBezTo>
                    <a:pt x="2109" y="436"/>
                    <a:pt x="2109" y="436"/>
                    <a:pt x="2109" y="436"/>
                  </a:cubicBezTo>
                  <a:cubicBezTo>
                    <a:pt x="1749" y="436"/>
                    <a:pt x="1749" y="436"/>
                    <a:pt x="1749" y="436"/>
                  </a:cubicBezTo>
                  <a:cubicBezTo>
                    <a:pt x="1749" y="136"/>
                    <a:pt x="1749" y="136"/>
                    <a:pt x="1749" y="136"/>
                  </a:cubicBezTo>
                  <a:cubicBezTo>
                    <a:pt x="2203" y="136"/>
                    <a:pt x="2203" y="136"/>
                    <a:pt x="2203" y="136"/>
                  </a:cubicBezTo>
                  <a:cubicBezTo>
                    <a:pt x="2658" y="136"/>
                    <a:pt x="2658" y="136"/>
                    <a:pt x="2658" y="136"/>
                  </a:cubicBezTo>
                  <a:lnTo>
                    <a:pt x="2658" y="7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6"/>
            <p:cNvSpPr>
              <a:spLocks/>
            </p:cNvSpPr>
            <p:nvPr userDrawn="1"/>
          </p:nvSpPr>
          <p:spPr bwMode="auto">
            <a:xfrm>
              <a:off x="915988" y="1003301"/>
              <a:ext cx="188913" cy="236538"/>
            </a:xfrm>
            <a:custGeom>
              <a:avLst/>
              <a:gdLst>
                <a:gd name="T0" fmla="*/ 49 w 596"/>
                <a:gd name="T1" fmla="*/ 747 h 747"/>
                <a:gd name="T2" fmla="*/ 49 w 596"/>
                <a:gd name="T3" fmla="*/ 721 h 747"/>
                <a:gd name="T4" fmla="*/ 91 w 596"/>
                <a:gd name="T5" fmla="*/ 696 h 747"/>
                <a:gd name="T6" fmla="*/ 99 w 596"/>
                <a:gd name="T7" fmla="*/ 684 h 747"/>
                <a:gd name="T8" fmla="*/ 105 w 596"/>
                <a:gd name="T9" fmla="*/ 621 h 747"/>
                <a:gd name="T10" fmla="*/ 109 w 596"/>
                <a:gd name="T11" fmla="*/ 535 h 747"/>
                <a:gd name="T12" fmla="*/ 109 w 596"/>
                <a:gd name="T13" fmla="*/ 252 h 747"/>
                <a:gd name="T14" fmla="*/ 105 w 596"/>
                <a:gd name="T15" fmla="*/ 112 h 747"/>
                <a:gd name="T16" fmla="*/ 98 w 596"/>
                <a:gd name="T17" fmla="*/ 52 h 747"/>
                <a:gd name="T18" fmla="*/ 78 w 596"/>
                <a:gd name="T19" fmla="*/ 39 h 747"/>
                <a:gd name="T20" fmla="*/ 0 w 596"/>
                <a:gd name="T21" fmla="*/ 33 h 747"/>
                <a:gd name="T22" fmla="*/ 0 w 596"/>
                <a:gd name="T23" fmla="*/ 0 h 747"/>
                <a:gd name="T24" fmla="*/ 165 w 596"/>
                <a:gd name="T25" fmla="*/ 3 h 747"/>
                <a:gd name="T26" fmla="*/ 323 w 596"/>
                <a:gd name="T27" fmla="*/ 0 h 747"/>
                <a:gd name="T28" fmla="*/ 323 w 596"/>
                <a:gd name="T29" fmla="*/ 33 h 747"/>
                <a:gd name="T30" fmla="*/ 243 w 596"/>
                <a:gd name="T31" fmla="*/ 39 h 747"/>
                <a:gd name="T32" fmla="*/ 224 w 596"/>
                <a:gd name="T33" fmla="*/ 51 h 747"/>
                <a:gd name="T34" fmla="*/ 216 w 596"/>
                <a:gd name="T35" fmla="*/ 102 h 747"/>
                <a:gd name="T36" fmla="*/ 213 w 596"/>
                <a:gd name="T37" fmla="*/ 252 h 747"/>
                <a:gd name="T38" fmla="*/ 213 w 596"/>
                <a:gd name="T39" fmla="*/ 606 h 747"/>
                <a:gd name="T40" fmla="*/ 216 w 596"/>
                <a:gd name="T41" fmla="*/ 696 h 747"/>
                <a:gd name="T42" fmla="*/ 303 w 596"/>
                <a:gd name="T43" fmla="*/ 700 h 747"/>
                <a:gd name="T44" fmla="*/ 525 w 596"/>
                <a:gd name="T45" fmla="*/ 681 h 747"/>
                <a:gd name="T46" fmla="*/ 538 w 596"/>
                <a:gd name="T47" fmla="*/ 644 h 747"/>
                <a:gd name="T48" fmla="*/ 560 w 596"/>
                <a:gd name="T49" fmla="*/ 557 h 747"/>
                <a:gd name="T50" fmla="*/ 596 w 596"/>
                <a:gd name="T51" fmla="*/ 557 h 747"/>
                <a:gd name="T52" fmla="*/ 573 w 596"/>
                <a:gd name="T53" fmla="*/ 741 h 747"/>
                <a:gd name="T54" fmla="*/ 537 w 596"/>
                <a:gd name="T55" fmla="*/ 746 h 747"/>
                <a:gd name="T56" fmla="*/ 449 w 596"/>
                <a:gd name="T57" fmla="*/ 747 h 747"/>
                <a:gd name="T58" fmla="*/ 156 w 596"/>
                <a:gd name="T59" fmla="*/ 744 h 747"/>
                <a:gd name="T60" fmla="*/ 49 w 596"/>
                <a:gd name="T61" fmla="*/ 747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6" h="747">
                  <a:moveTo>
                    <a:pt x="49" y="747"/>
                  </a:moveTo>
                  <a:cubicBezTo>
                    <a:pt x="49" y="721"/>
                    <a:pt x="49" y="721"/>
                    <a:pt x="49" y="721"/>
                  </a:cubicBezTo>
                  <a:cubicBezTo>
                    <a:pt x="71" y="710"/>
                    <a:pt x="85" y="702"/>
                    <a:pt x="91" y="696"/>
                  </a:cubicBezTo>
                  <a:cubicBezTo>
                    <a:pt x="95" y="693"/>
                    <a:pt x="98" y="689"/>
                    <a:pt x="99" y="684"/>
                  </a:cubicBezTo>
                  <a:cubicBezTo>
                    <a:pt x="102" y="675"/>
                    <a:pt x="104" y="654"/>
                    <a:pt x="105" y="621"/>
                  </a:cubicBezTo>
                  <a:cubicBezTo>
                    <a:pt x="108" y="573"/>
                    <a:pt x="109" y="545"/>
                    <a:pt x="109" y="535"/>
                  </a:cubicBezTo>
                  <a:cubicBezTo>
                    <a:pt x="109" y="252"/>
                    <a:pt x="109" y="252"/>
                    <a:pt x="109" y="252"/>
                  </a:cubicBezTo>
                  <a:cubicBezTo>
                    <a:pt x="109" y="204"/>
                    <a:pt x="108" y="157"/>
                    <a:pt x="105" y="112"/>
                  </a:cubicBezTo>
                  <a:cubicBezTo>
                    <a:pt x="104" y="78"/>
                    <a:pt x="102" y="59"/>
                    <a:pt x="98" y="52"/>
                  </a:cubicBezTo>
                  <a:cubicBezTo>
                    <a:pt x="93" y="46"/>
                    <a:pt x="87" y="42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2"/>
                    <a:pt x="144" y="3"/>
                    <a:pt x="165" y="3"/>
                  </a:cubicBezTo>
                  <a:cubicBezTo>
                    <a:pt x="189" y="3"/>
                    <a:pt x="241" y="2"/>
                    <a:pt x="323" y="0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279" y="34"/>
                    <a:pt x="253" y="36"/>
                    <a:pt x="243" y="39"/>
                  </a:cubicBezTo>
                  <a:cubicBezTo>
                    <a:pt x="234" y="42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3" y="252"/>
                  </a:cubicBezTo>
                  <a:cubicBezTo>
                    <a:pt x="213" y="606"/>
                    <a:pt x="213" y="606"/>
                    <a:pt x="213" y="606"/>
                  </a:cubicBezTo>
                  <a:cubicBezTo>
                    <a:pt x="213" y="643"/>
                    <a:pt x="214" y="673"/>
                    <a:pt x="216" y="696"/>
                  </a:cubicBezTo>
                  <a:cubicBezTo>
                    <a:pt x="257" y="699"/>
                    <a:pt x="262" y="700"/>
                    <a:pt x="303" y="700"/>
                  </a:cubicBezTo>
                  <a:cubicBezTo>
                    <a:pt x="407" y="700"/>
                    <a:pt x="484" y="693"/>
                    <a:pt x="525" y="681"/>
                  </a:cubicBezTo>
                  <a:cubicBezTo>
                    <a:pt x="530" y="670"/>
                    <a:pt x="534" y="658"/>
                    <a:pt x="538" y="644"/>
                  </a:cubicBezTo>
                  <a:cubicBezTo>
                    <a:pt x="560" y="557"/>
                    <a:pt x="560" y="557"/>
                    <a:pt x="560" y="557"/>
                  </a:cubicBezTo>
                  <a:cubicBezTo>
                    <a:pt x="596" y="557"/>
                    <a:pt x="596" y="557"/>
                    <a:pt x="596" y="557"/>
                  </a:cubicBezTo>
                  <a:cubicBezTo>
                    <a:pt x="588" y="609"/>
                    <a:pt x="580" y="671"/>
                    <a:pt x="573" y="741"/>
                  </a:cubicBezTo>
                  <a:cubicBezTo>
                    <a:pt x="558" y="744"/>
                    <a:pt x="546" y="745"/>
                    <a:pt x="537" y="746"/>
                  </a:cubicBezTo>
                  <a:cubicBezTo>
                    <a:pt x="518" y="747"/>
                    <a:pt x="488" y="747"/>
                    <a:pt x="449" y="747"/>
                  </a:cubicBezTo>
                  <a:cubicBezTo>
                    <a:pt x="156" y="744"/>
                    <a:pt x="156" y="744"/>
                    <a:pt x="156" y="744"/>
                  </a:cubicBezTo>
                  <a:cubicBezTo>
                    <a:pt x="121" y="744"/>
                    <a:pt x="85" y="745"/>
                    <a:pt x="49" y="7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127125" y="1003301"/>
              <a:ext cx="103188" cy="236538"/>
            </a:xfrm>
            <a:custGeom>
              <a:avLst/>
              <a:gdLst>
                <a:gd name="T0" fmla="*/ 321 w 321"/>
                <a:gd name="T1" fmla="*/ 714 h 747"/>
                <a:gd name="T2" fmla="*/ 321 w 321"/>
                <a:gd name="T3" fmla="*/ 747 h 747"/>
                <a:gd name="T4" fmla="*/ 168 w 321"/>
                <a:gd name="T5" fmla="*/ 744 h 747"/>
                <a:gd name="T6" fmla="*/ 0 w 321"/>
                <a:gd name="T7" fmla="*/ 747 h 747"/>
                <a:gd name="T8" fmla="*/ 0 w 321"/>
                <a:gd name="T9" fmla="*/ 714 h 747"/>
                <a:gd name="T10" fmla="*/ 77 w 321"/>
                <a:gd name="T11" fmla="*/ 708 h 747"/>
                <a:gd name="T12" fmla="*/ 97 w 321"/>
                <a:gd name="T13" fmla="*/ 696 h 747"/>
                <a:gd name="T14" fmla="*/ 105 w 321"/>
                <a:gd name="T15" fmla="*/ 645 h 747"/>
                <a:gd name="T16" fmla="*/ 108 w 321"/>
                <a:gd name="T17" fmla="*/ 495 h 747"/>
                <a:gd name="T18" fmla="*/ 108 w 321"/>
                <a:gd name="T19" fmla="*/ 251 h 747"/>
                <a:gd name="T20" fmla="*/ 105 w 321"/>
                <a:gd name="T21" fmla="*/ 111 h 747"/>
                <a:gd name="T22" fmla="*/ 97 w 321"/>
                <a:gd name="T23" fmla="*/ 52 h 747"/>
                <a:gd name="T24" fmla="*/ 77 w 321"/>
                <a:gd name="T25" fmla="*/ 39 h 747"/>
                <a:gd name="T26" fmla="*/ 0 w 321"/>
                <a:gd name="T27" fmla="*/ 33 h 747"/>
                <a:gd name="T28" fmla="*/ 0 w 321"/>
                <a:gd name="T29" fmla="*/ 0 h 747"/>
                <a:gd name="T30" fmla="*/ 161 w 321"/>
                <a:gd name="T31" fmla="*/ 3 h 747"/>
                <a:gd name="T32" fmla="*/ 321 w 321"/>
                <a:gd name="T33" fmla="*/ 0 h 747"/>
                <a:gd name="T34" fmla="*/ 321 w 321"/>
                <a:gd name="T35" fmla="*/ 33 h 747"/>
                <a:gd name="T36" fmla="*/ 243 w 321"/>
                <a:gd name="T37" fmla="*/ 39 h 747"/>
                <a:gd name="T38" fmla="*/ 224 w 321"/>
                <a:gd name="T39" fmla="*/ 51 h 747"/>
                <a:gd name="T40" fmla="*/ 216 w 321"/>
                <a:gd name="T41" fmla="*/ 102 h 747"/>
                <a:gd name="T42" fmla="*/ 212 w 321"/>
                <a:gd name="T43" fmla="*/ 251 h 747"/>
                <a:gd name="T44" fmla="*/ 212 w 321"/>
                <a:gd name="T45" fmla="*/ 495 h 747"/>
                <a:gd name="T46" fmla="*/ 214 w 321"/>
                <a:gd name="T47" fmla="*/ 635 h 747"/>
                <a:gd name="T48" fmla="*/ 222 w 321"/>
                <a:gd name="T49" fmla="*/ 694 h 747"/>
                <a:gd name="T50" fmla="*/ 242 w 321"/>
                <a:gd name="T51" fmla="*/ 708 h 747"/>
                <a:gd name="T52" fmla="*/ 321 w 321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747">
                  <a:moveTo>
                    <a:pt x="321" y="714"/>
                  </a:moveTo>
                  <a:cubicBezTo>
                    <a:pt x="321" y="747"/>
                    <a:pt x="321" y="747"/>
                    <a:pt x="321" y="747"/>
                  </a:cubicBezTo>
                  <a:cubicBezTo>
                    <a:pt x="244" y="745"/>
                    <a:pt x="193" y="744"/>
                    <a:pt x="168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2" y="713"/>
                    <a:pt x="68" y="711"/>
                    <a:pt x="77" y="708"/>
                  </a:cubicBezTo>
                  <a:cubicBezTo>
                    <a:pt x="87" y="705"/>
                    <a:pt x="93" y="701"/>
                    <a:pt x="97" y="696"/>
                  </a:cubicBezTo>
                  <a:cubicBezTo>
                    <a:pt x="101" y="689"/>
                    <a:pt x="104" y="672"/>
                    <a:pt x="105" y="645"/>
                  </a:cubicBezTo>
                  <a:cubicBezTo>
                    <a:pt x="106" y="637"/>
                    <a:pt x="107" y="587"/>
                    <a:pt x="108" y="495"/>
                  </a:cubicBezTo>
                  <a:cubicBezTo>
                    <a:pt x="108" y="251"/>
                    <a:pt x="108" y="251"/>
                    <a:pt x="108" y="251"/>
                  </a:cubicBezTo>
                  <a:cubicBezTo>
                    <a:pt x="108" y="204"/>
                    <a:pt x="107" y="157"/>
                    <a:pt x="105" y="111"/>
                  </a:cubicBezTo>
                  <a:cubicBezTo>
                    <a:pt x="104" y="78"/>
                    <a:pt x="102" y="59"/>
                    <a:pt x="97" y="52"/>
                  </a:cubicBezTo>
                  <a:cubicBezTo>
                    <a:pt x="93" y="46"/>
                    <a:pt x="87" y="41"/>
                    <a:pt x="77" y="39"/>
                  </a:cubicBezTo>
                  <a:cubicBezTo>
                    <a:pt x="68" y="36"/>
                    <a:pt x="42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9" y="2"/>
                    <a:pt x="123" y="3"/>
                    <a:pt x="161" y="3"/>
                  </a:cubicBezTo>
                  <a:cubicBezTo>
                    <a:pt x="197" y="3"/>
                    <a:pt x="250" y="2"/>
                    <a:pt x="321" y="0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278" y="34"/>
                    <a:pt x="252" y="36"/>
                    <a:pt x="243" y="39"/>
                  </a:cubicBezTo>
                  <a:cubicBezTo>
                    <a:pt x="234" y="41"/>
                    <a:pt x="227" y="46"/>
                    <a:pt x="224" y="51"/>
                  </a:cubicBezTo>
                  <a:cubicBezTo>
                    <a:pt x="219" y="58"/>
                    <a:pt x="217" y="75"/>
                    <a:pt x="216" y="102"/>
                  </a:cubicBezTo>
                  <a:cubicBezTo>
                    <a:pt x="215" y="109"/>
                    <a:pt x="214" y="159"/>
                    <a:pt x="212" y="251"/>
                  </a:cubicBezTo>
                  <a:cubicBezTo>
                    <a:pt x="212" y="495"/>
                    <a:pt x="212" y="495"/>
                    <a:pt x="212" y="495"/>
                  </a:cubicBezTo>
                  <a:cubicBezTo>
                    <a:pt x="212" y="543"/>
                    <a:pt x="213" y="589"/>
                    <a:pt x="214" y="635"/>
                  </a:cubicBezTo>
                  <a:cubicBezTo>
                    <a:pt x="215" y="668"/>
                    <a:pt x="218" y="688"/>
                    <a:pt x="222" y="694"/>
                  </a:cubicBezTo>
                  <a:cubicBezTo>
                    <a:pt x="226" y="700"/>
                    <a:pt x="233" y="705"/>
                    <a:pt x="242" y="708"/>
                  </a:cubicBezTo>
                  <a:cubicBezTo>
                    <a:pt x="251" y="711"/>
                    <a:pt x="278" y="713"/>
                    <a:pt x="321" y="7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1266825" y="1003301"/>
              <a:ext cx="276225" cy="242888"/>
            </a:xfrm>
            <a:custGeom>
              <a:avLst/>
              <a:gdLst>
                <a:gd name="T0" fmla="*/ 5 w 869"/>
                <a:gd name="T1" fmla="*/ 747 h 766"/>
                <a:gd name="T2" fmla="*/ 5 w 869"/>
                <a:gd name="T3" fmla="*/ 714 h 766"/>
                <a:gd name="T4" fmla="*/ 80 w 869"/>
                <a:gd name="T5" fmla="*/ 705 h 766"/>
                <a:gd name="T6" fmla="*/ 91 w 869"/>
                <a:gd name="T7" fmla="*/ 695 h 766"/>
                <a:gd name="T8" fmla="*/ 99 w 869"/>
                <a:gd name="T9" fmla="*/ 640 h 766"/>
                <a:gd name="T10" fmla="*/ 102 w 869"/>
                <a:gd name="T11" fmla="*/ 520 h 766"/>
                <a:gd name="T12" fmla="*/ 102 w 869"/>
                <a:gd name="T13" fmla="*/ 92 h 766"/>
                <a:gd name="T14" fmla="*/ 100 w 869"/>
                <a:gd name="T15" fmla="*/ 69 h 766"/>
                <a:gd name="T16" fmla="*/ 80 w 869"/>
                <a:gd name="T17" fmla="*/ 47 h 766"/>
                <a:gd name="T18" fmla="*/ 57 w 869"/>
                <a:gd name="T19" fmla="*/ 36 h 766"/>
                <a:gd name="T20" fmla="*/ 0 w 869"/>
                <a:gd name="T21" fmla="*/ 33 h 766"/>
                <a:gd name="T22" fmla="*/ 0 w 869"/>
                <a:gd name="T23" fmla="*/ 0 h 766"/>
                <a:gd name="T24" fmla="*/ 119 w 869"/>
                <a:gd name="T25" fmla="*/ 3 h 766"/>
                <a:gd name="T26" fmla="*/ 202 w 869"/>
                <a:gd name="T27" fmla="*/ 0 h 766"/>
                <a:gd name="T28" fmla="*/ 269 w 869"/>
                <a:gd name="T29" fmla="*/ 86 h 766"/>
                <a:gd name="T30" fmla="*/ 381 w 869"/>
                <a:gd name="T31" fmla="*/ 220 h 766"/>
                <a:gd name="T32" fmla="*/ 545 w 869"/>
                <a:gd name="T33" fmla="*/ 411 h 766"/>
                <a:gd name="T34" fmla="*/ 671 w 869"/>
                <a:gd name="T35" fmla="*/ 554 h 766"/>
                <a:gd name="T36" fmla="*/ 721 w 869"/>
                <a:gd name="T37" fmla="*/ 609 h 766"/>
                <a:gd name="T38" fmla="*/ 721 w 869"/>
                <a:gd name="T39" fmla="*/ 226 h 766"/>
                <a:gd name="T40" fmla="*/ 718 w 869"/>
                <a:gd name="T41" fmla="*/ 105 h 766"/>
                <a:gd name="T42" fmla="*/ 711 w 869"/>
                <a:gd name="T43" fmla="*/ 51 h 766"/>
                <a:gd name="T44" fmla="*/ 699 w 869"/>
                <a:gd name="T45" fmla="*/ 41 h 766"/>
                <a:gd name="T46" fmla="*/ 624 w 869"/>
                <a:gd name="T47" fmla="*/ 33 h 766"/>
                <a:gd name="T48" fmla="*/ 624 w 869"/>
                <a:gd name="T49" fmla="*/ 0 h 766"/>
                <a:gd name="T50" fmla="*/ 756 w 869"/>
                <a:gd name="T51" fmla="*/ 3 h 766"/>
                <a:gd name="T52" fmla="*/ 869 w 869"/>
                <a:gd name="T53" fmla="*/ 0 h 766"/>
                <a:gd name="T54" fmla="*/ 869 w 869"/>
                <a:gd name="T55" fmla="*/ 33 h 766"/>
                <a:gd name="T56" fmla="*/ 794 w 869"/>
                <a:gd name="T57" fmla="*/ 41 h 766"/>
                <a:gd name="T58" fmla="*/ 783 w 869"/>
                <a:gd name="T59" fmla="*/ 52 h 766"/>
                <a:gd name="T60" fmla="*/ 775 w 869"/>
                <a:gd name="T61" fmla="*/ 107 h 766"/>
                <a:gd name="T62" fmla="*/ 772 w 869"/>
                <a:gd name="T63" fmla="*/ 226 h 766"/>
                <a:gd name="T64" fmla="*/ 772 w 869"/>
                <a:gd name="T65" fmla="*/ 479 h 766"/>
                <a:gd name="T66" fmla="*/ 775 w 869"/>
                <a:gd name="T67" fmla="*/ 766 h 766"/>
                <a:gd name="T68" fmla="*/ 721 w 869"/>
                <a:gd name="T69" fmla="*/ 766 h 766"/>
                <a:gd name="T70" fmla="*/ 707 w 869"/>
                <a:gd name="T71" fmla="*/ 752 h 766"/>
                <a:gd name="T72" fmla="*/ 698 w 869"/>
                <a:gd name="T73" fmla="*/ 744 h 766"/>
                <a:gd name="T74" fmla="*/ 678 w 869"/>
                <a:gd name="T75" fmla="*/ 723 h 766"/>
                <a:gd name="T76" fmla="*/ 611 w 869"/>
                <a:gd name="T77" fmla="*/ 647 h 766"/>
                <a:gd name="T78" fmla="*/ 540 w 869"/>
                <a:gd name="T79" fmla="*/ 560 h 766"/>
                <a:gd name="T80" fmla="*/ 151 w 869"/>
                <a:gd name="T81" fmla="*/ 110 h 766"/>
                <a:gd name="T82" fmla="*/ 151 w 869"/>
                <a:gd name="T83" fmla="*/ 518 h 766"/>
                <a:gd name="T84" fmla="*/ 154 w 869"/>
                <a:gd name="T85" fmla="*/ 641 h 766"/>
                <a:gd name="T86" fmla="*/ 161 w 869"/>
                <a:gd name="T87" fmla="*/ 695 h 766"/>
                <a:gd name="T88" fmla="*/ 173 w 869"/>
                <a:gd name="T89" fmla="*/ 705 h 766"/>
                <a:gd name="T90" fmla="*/ 249 w 869"/>
                <a:gd name="T91" fmla="*/ 714 h 766"/>
                <a:gd name="T92" fmla="*/ 249 w 869"/>
                <a:gd name="T93" fmla="*/ 747 h 766"/>
                <a:gd name="T94" fmla="*/ 143 w 869"/>
                <a:gd name="T95" fmla="*/ 744 h 766"/>
                <a:gd name="T96" fmla="*/ 5 w 869"/>
                <a:gd name="T97" fmla="*/ 747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69" h="766">
                  <a:moveTo>
                    <a:pt x="5" y="747"/>
                  </a:moveTo>
                  <a:cubicBezTo>
                    <a:pt x="5" y="714"/>
                    <a:pt x="5" y="714"/>
                    <a:pt x="5" y="714"/>
                  </a:cubicBezTo>
                  <a:cubicBezTo>
                    <a:pt x="43" y="714"/>
                    <a:pt x="68" y="711"/>
                    <a:pt x="80" y="705"/>
                  </a:cubicBezTo>
                  <a:cubicBezTo>
                    <a:pt x="86" y="703"/>
                    <a:pt x="89" y="700"/>
                    <a:pt x="91" y="695"/>
                  </a:cubicBezTo>
                  <a:cubicBezTo>
                    <a:pt x="95" y="688"/>
                    <a:pt x="98" y="670"/>
                    <a:pt x="99" y="640"/>
                  </a:cubicBezTo>
                  <a:cubicBezTo>
                    <a:pt x="101" y="594"/>
                    <a:pt x="102" y="554"/>
                    <a:pt x="102" y="520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2" y="80"/>
                    <a:pt x="102" y="73"/>
                    <a:pt x="100" y="69"/>
                  </a:cubicBezTo>
                  <a:cubicBezTo>
                    <a:pt x="97" y="63"/>
                    <a:pt x="91" y="56"/>
                    <a:pt x="80" y="47"/>
                  </a:cubicBezTo>
                  <a:cubicBezTo>
                    <a:pt x="74" y="41"/>
                    <a:pt x="66" y="38"/>
                    <a:pt x="57" y="36"/>
                  </a:cubicBezTo>
                  <a:cubicBezTo>
                    <a:pt x="49" y="34"/>
                    <a:pt x="30" y="33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2"/>
                    <a:pt x="103" y="3"/>
                    <a:pt x="119" y="3"/>
                  </a:cubicBezTo>
                  <a:cubicBezTo>
                    <a:pt x="147" y="3"/>
                    <a:pt x="174" y="2"/>
                    <a:pt x="202" y="0"/>
                  </a:cubicBezTo>
                  <a:cubicBezTo>
                    <a:pt x="232" y="39"/>
                    <a:pt x="255" y="67"/>
                    <a:pt x="269" y="86"/>
                  </a:cubicBezTo>
                  <a:cubicBezTo>
                    <a:pt x="381" y="220"/>
                    <a:pt x="381" y="220"/>
                    <a:pt x="381" y="220"/>
                  </a:cubicBezTo>
                  <a:cubicBezTo>
                    <a:pt x="545" y="411"/>
                    <a:pt x="545" y="411"/>
                    <a:pt x="545" y="411"/>
                  </a:cubicBezTo>
                  <a:cubicBezTo>
                    <a:pt x="597" y="472"/>
                    <a:pt x="639" y="520"/>
                    <a:pt x="671" y="554"/>
                  </a:cubicBezTo>
                  <a:cubicBezTo>
                    <a:pt x="691" y="578"/>
                    <a:pt x="708" y="596"/>
                    <a:pt x="721" y="609"/>
                  </a:cubicBezTo>
                  <a:cubicBezTo>
                    <a:pt x="721" y="226"/>
                    <a:pt x="721" y="226"/>
                    <a:pt x="721" y="226"/>
                  </a:cubicBezTo>
                  <a:cubicBezTo>
                    <a:pt x="721" y="191"/>
                    <a:pt x="720" y="151"/>
                    <a:pt x="718" y="105"/>
                  </a:cubicBezTo>
                  <a:cubicBezTo>
                    <a:pt x="717" y="76"/>
                    <a:pt x="714" y="58"/>
                    <a:pt x="711" y="51"/>
                  </a:cubicBezTo>
                  <a:cubicBezTo>
                    <a:pt x="708" y="46"/>
                    <a:pt x="705" y="43"/>
                    <a:pt x="699" y="41"/>
                  </a:cubicBezTo>
                  <a:cubicBezTo>
                    <a:pt x="687" y="36"/>
                    <a:pt x="662" y="33"/>
                    <a:pt x="624" y="33"/>
                  </a:cubicBezTo>
                  <a:cubicBezTo>
                    <a:pt x="624" y="0"/>
                    <a:pt x="624" y="0"/>
                    <a:pt x="624" y="0"/>
                  </a:cubicBezTo>
                  <a:cubicBezTo>
                    <a:pt x="667" y="2"/>
                    <a:pt x="711" y="3"/>
                    <a:pt x="756" y="3"/>
                  </a:cubicBezTo>
                  <a:cubicBezTo>
                    <a:pt x="797" y="3"/>
                    <a:pt x="835" y="2"/>
                    <a:pt x="869" y="0"/>
                  </a:cubicBezTo>
                  <a:cubicBezTo>
                    <a:pt x="869" y="33"/>
                    <a:pt x="869" y="33"/>
                    <a:pt x="869" y="33"/>
                  </a:cubicBezTo>
                  <a:cubicBezTo>
                    <a:pt x="831" y="33"/>
                    <a:pt x="806" y="36"/>
                    <a:pt x="794" y="41"/>
                  </a:cubicBezTo>
                  <a:cubicBezTo>
                    <a:pt x="789" y="43"/>
                    <a:pt x="785" y="47"/>
                    <a:pt x="783" y="52"/>
                  </a:cubicBezTo>
                  <a:cubicBezTo>
                    <a:pt x="779" y="58"/>
                    <a:pt x="776" y="77"/>
                    <a:pt x="775" y="107"/>
                  </a:cubicBezTo>
                  <a:cubicBezTo>
                    <a:pt x="773" y="153"/>
                    <a:pt x="772" y="193"/>
                    <a:pt x="772" y="226"/>
                  </a:cubicBezTo>
                  <a:cubicBezTo>
                    <a:pt x="772" y="479"/>
                    <a:pt x="772" y="479"/>
                    <a:pt x="772" y="479"/>
                  </a:cubicBezTo>
                  <a:cubicBezTo>
                    <a:pt x="772" y="531"/>
                    <a:pt x="773" y="626"/>
                    <a:pt x="775" y="766"/>
                  </a:cubicBezTo>
                  <a:cubicBezTo>
                    <a:pt x="721" y="766"/>
                    <a:pt x="721" y="766"/>
                    <a:pt x="721" y="766"/>
                  </a:cubicBezTo>
                  <a:cubicBezTo>
                    <a:pt x="707" y="752"/>
                    <a:pt x="707" y="752"/>
                    <a:pt x="707" y="752"/>
                  </a:cubicBezTo>
                  <a:cubicBezTo>
                    <a:pt x="705" y="751"/>
                    <a:pt x="700" y="746"/>
                    <a:pt x="698" y="744"/>
                  </a:cubicBezTo>
                  <a:cubicBezTo>
                    <a:pt x="696" y="742"/>
                    <a:pt x="689" y="735"/>
                    <a:pt x="678" y="723"/>
                  </a:cubicBezTo>
                  <a:cubicBezTo>
                    <a:pt x="647" y="689"/>
                    <a:pt x="625" y="664"/>
                    <a:pt x="611" y="647"/>
                  </a:cubicBezTo>
                  <a:cubicBezTo>
                    <a:pt x="540" y="560"/>
                    <a:pt x="540" y="560"/>
                    <a:pt x="540" y="56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1" y="552"/>
                    <a:pt x="152" y="593"/>
                    <a:pt x="154" y="641"/>
                  </a:cubicBezTo>
                  <a:cubicBezTo>
                    <a:pt x="156" y="670"/>
                    <a:pt x="158" y="688"/>
                    <a:pt x="161" y="695"/>
                  </a:cubicBezTo>
                  <a:cubicBezTo>
                    <a:pt x="164" y="700"/>
                    <a:pt x="168" y="704"/>
                    <a:pt x="173" y="705"/>
                  </a:cubicBezTo>
                  <a:cubicBezTo>
                    <a:pt x="185" y="711"/>
                    <a:pt x="210" y="714"/>
                    <a:pt x="249" y="714"/>
                  </a:cubicBezTo>
                  <a:cubicBezTo>
                    <a:pt x="249" y="747"/>
                    <a:pt x="249" y="747"/>
                    <a:pt x="249" y="747"/>
                  </a:cubicBezTo>
                  <a:cubicBezTo>
                    <a:pt x="217" y="745"/>
                    <a:pt x="181" y="744"/>
                    <a:pt x="143" y="744"/>
                  </a:cubicBezTo>
                  <a:cubicBezTo>
                    <a:pt x="100" y="744"/>
                    <a:pt x="54" y="745"/>
                    <a:pt x="5" y="7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573213" y="1003301"/>
              <a:ext cx="101600" cy="236538"/>
            </a:xfrm>
            <a:custGeom>
              <a:avLst/>
              <a:gdLst>
                <a:gd name="T0" fmla="*/ 322 w 322"/>
                <a:gd name="T1" fmla="*/ 714 h 747"/>
                <a:gd name="T2" fmla="*/ 322 w 322"/>
                <a:gd name="T3" fmla="*/ 747 h 747"/>
                <a:gd name="T4" fmla="*/ 169 w 322"/>
                <a:gd name="T5" fmla="*/ 744 h 747"/>
                <a:gd name="T6" fmla="*/ 0 w 322"/>
                <a:gd name="T7" fmla="*/ 747 h 747"/>
                <a:gd name="T8" fmla="*/ 0 w 322"/>
                <a:gd name="T9" fmla="*/ 714 h 747"/>
                <a:gd name="T10" fmla="*/ 79 w 322"/>
                <a:gd name="T11" fmla="*/ 708 h 747"/>
                <a:gd name="T12" fmla="*/ 98 w 322"/>
                <a:gd name="T13" fmla="*/ 696 h 747"/>
                <a:gd name="T14" fmla="*/ 106 w 322"/>
                <a:gd name="T15" fmla="*/ 645 h 747"/>
                <a:gd name="T16" fmla="*/ 109 w 322"/>
                <a:gd name="T17" fmla="*/ 495 h 747"/>
                <a:gd name="T18" fmla="*/ 109 w 322"/>
                <a:gd name="T19" fmla="*/ 251 h 747"/>
                <a:gd name="T20" fmla="*/ 106 w 322"/>
                <a:gd name="T21" fmla="*/ 111 h 747"/>
                <a:gd name="T22" fmla="*/ 98 w 322"/>
                <a:gd name="T23" fmla="*/ 52 h 747"/>
                <a:gd name="T24" fmla="*/ 78 w 322"/>
                <a:gd name="T25" fmla="*/ 39 h 747"/>
                <a:gd name="T26" fmla="*/ 0 w 322"/>
                <a:gd name="T27" fmla="*/ 33 h 747"/>
                <a:gd name="T28" fmla="*/ 0 w 322"/>
                <a:gd name="T29" fmla="*/ 0 h 747"/>
                <a:gd name="T30" fmla="*/ 161 w 322"/>
                <a:gd name="T31" fmla="*/ 3 h 747"/>
                <a:gd name="T32" fmla="*/ 322 w 322"/>
                <a:gd name="T33" fmla="*/ 0 h 747"/>
                <a:gd name="T34" fmla="*/ 322 w 322"/>
                <a:gd name="T35" fmla="*/ 33 h 747"/>
                <a:gd name="T36" fmla="*/ 244 w 322"/>
                <a:gd name="T37" fmla="*/ 39 h 747"/>
                <a:gd name="T38" fmla="*/ 224 w 322"/>
                <a:gd name="T39" fmla="*/ 51 h 747"/>
                <a:gd name="T40" fmla="*/ 216 w 322"/>
                <a:gd name="T41" fmla="*/ 102 h 747"/>
                <a:gd name="T42" fmla="*/ 213 w 322"/>
                <a:gd name="T43" fmla="*/ 251 h 747"/>
                <a:gd name="T44" fmla="*/ 213 w 322"/>
                <a:gd name="T45" fmla="*/ 495 h 747"/>
                <a:gd name="T46" fmla="*/ 215 w 322"/>
                <a:gd name="T47" fmla="*/ 635 h 747"/>
                <a:gd name="T48" fmla="*/ 223 w 322"/>
                <a:gd name="T49" fmla="*/ 694 h 747"/>
                <a:gd name="T50" fmla="*/ 243 w 322"/>
                <a:gd name="T51" fmla="*/ 708 h 747"/>
                <a:gd name="T52" fmla="*/ 322 w 322"/>
                <a:gd name="T53" fmla="*/ 71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747">
                  <a:moveTo>
                    <a:pt x="322" y="714"/>
                  </a:moveTo>
                  <a:cubicBezTo>
                    <a:pt x="322" y="747"/>
                    <a:pt x="322" y="747"/>
                    <a:pt x="322" y="747"/>
                  </a:cubicBezTo>
                  <a:cubicBezTo>
                    <a:pt x="244" y="745"/>
                    <a:pt x="193" y="744"/>
                    <a:pt x="169" y="744"/>
                  </a:cubicBezTo>
                  <a:cubicBezTo>
                    <a:pt x="0" y="747"/>
                    <a:pt x="0" y="747"/>
                    <a:pt x="0" y="747"/>
                  </a:cubicBezTo>
                  <a:cubicBezTo>
                    <a:pt x="0" y="714"/>
                    <a:pt x="0" y="714"/>
                    <a:pt x="0" y="714"/>
                  </a:cubicBezTo>
                  <a:cubicBezTo>
                    <a:pt x="43" y="713"/>
                    <a:pt x="69" y="711"/>
                    <a:pt x="79" y="708"/>
                  </a:cubicBezTo>
                  <a:cubicBezTo>
                    <a:pt x="88" y="705"/>
                    <a:pt x="94" y="701"/>
                    <a:pt x="98" y="696"/>
                  </a:cubicBezTo>
                  <a:cubicBezTo>
                    <a:pt x="102" y="689"/>
                    <a:pt x="105" y="672"/>
                    <a:pt x="106" y="645"/>
                  </a:cubicBezTo>
                  <a:cubicBezTo>
                    <a:pt x="107" y="637"/>
                    <a:pt x="108" y="587"/>
                    <a:pt x="109" y="495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7"/>
                    <a:pt x="106" y="111"/>
                  </a:cubicBezTo>
                  <a:cubicBezTo>
                    <a:pt x="105" y="78"/>
                    <a:pt x="102" y="59"/>
                    <a:pt x="98" y="52"/>
                  </a:cubicBezTo>
                  <a:cubicBezTo>
                    <a:pt x="94" y="46"/>
                    <a:pt x="88" y="41"/>
                    <a:pt x="78" y="39"/>
                  </a:cubicBezTo>
                  <a:cubicBezTo>
                    <a:pt x="69" y="36"/>
                    <a:pt x="43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2"/>
                    <a:pt x="124" y="3"/>
                    <a:pt x="161" y="3"/>
                  </a:cubicBezTo>
                  <a:cubicBezTo>
                    <a:pt x="198" y="3"/>
                    <a:pt x="251" y="2"/>
                    <a:pt x="322" y="0"/>
                  </a:cubicBezTo>
                  <a:cubicBezTo>
                    <a:pt x="322" y="33"/>
                    <a:pt x="322" y="33"/>
                    <a:pt x="322" y="33"/>
                  </a:cubicBezTo>
                  <a:cubicBezTo>
                    <a:pt x="279" y="34"/>
                    <a:pt x="253" y="36"/>
                    <a:pt x="244" y="39"/>
                  </a:cubicBezTo>
                  <a:cubicBezTo>
                    <a:pt x="234" y="41"/>
                    <a:pt x="228" y="46"/>
                    <a:pt x="224" y="51"/>
                  </a:cubicBezTo>
                  <a:cubicBezTo>
                    <a:pt x="220" y="58"/>
                    <a:pt x="217" y="75"/>
                    <a:pt x="216" y="102"/>
                  </a:cubicBezTo>
                  <a:cubicBezTo>
                    <a:pt x="216" y="109"/>
                    <a:pt x="215" y="159"/>
                    <a:pt x="213" y="251"/>
                  </a:cubicBezTo>
                  <a:cubicBezTo>
                    <a:pt x="213" y="495"/>
                    <a:pt x="213" y="495"/>
                    <a:pt x="213" y="495"/>
                  </a:cubicBezTo>
                  <a:cubicBezTo>
                    <a:pt x="213" y="543"/>
                    <a:pt x="214" y="589"/>
                    <a:pt x="215" y="635"/>
                  </a:cubicBezTo>
                  <a:cubicBezTo>
                    <a:pt x="216" y="668"/>
                    <a:pt x="219" y="688"/>
                    <a:pt x="223" y="694"/>
                  </a:cubicBezTo>
                  <a:cubicBezTo>
                    <a:pt x="227" y="700"/>
                    <a:pt x="234" y="705"/>
                    <a:pt x="243" y="708"/>
                  </a:cubicBezTo>
                  <a:cubicBezTo>
                    <a:pt x="252" y="711"/>
                    <a:pt x="278" y="713"/>
                    <a:pt x="322" y="7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0"/>
            <p:cNvSpPr>
              <a:spLocks/>
            </p:cNvSpPr>
            <p:nvPr userDrawn="1"/>
          </p:nvSpPr>
          <p:spPr bwMode="auto">
            <a:xfrm>
              <a:off x="169227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7 w 728"/>
                <a:gd name="T3" fmla="*/ 716 h 774"/>
                <a:gd name="T4" fmla="*/ 581 w 728"/>
                <a:gd name="T5" fmla="*/ 761 h 774"/>
                <a:gd name="T6" fmla="*/ 447 w 728"/>
                <a:gd name="T7" fmla="*/ 774 h 774"/>
                <a:gd name="T8" fmla="*/ 288 w 728"/>
                <a:gd name="T9" fmla="*/ 754 h 774"/>
                <a:gd name="T10" fmla="*/ 161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3 w 728"/>
                <a:gd name="T19" fmla="*/ 110 h 774"/>
                <a:gd name="T20" fmla="*/ 457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5 w 728"/>
                <a:gd name="T35" fmla="*/ 143 h 774"/>
                <a:gd name="T36" fmla="*/ 605 w 728"/>
                <a:gd name="T37" fmla="*/ 66 h 774"/>
                <a:gd name="T38" fmla="*/ 446 w 728"/>
                <a:gd name="T39" fmla="*/ 41 h 774"/>
                <a:gd name="T40" fmla="*/ 313 w 728"/>
                <a:gd name="T41" fmla="*/ 60 h 774"/>
                <a:gd name="T42" fmla="*/ 217 w 728"/>
                <a:gd name="T43" fmla="*/ 117 h 774"/>
                <a:gd name="T44" fmla="*/ 149 w 728"/>
                <a:gd name="T45" fmla="*/ 216 h 774"/>
                <a:gd name="T46" fmla="*/ 122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2 w 728"/>
                <a:gd name="T53" fmla="*/ 698 h 774"/>
                <a:gd name="T54" fmla="*/ 719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7" y="716"/>
                    <a:pt x="707" y="716"/>
                    <a:pt x="707" y="716"/>
                  </a:cubicBezTo>
                  <a:cubicBezTo>
                    <a:pt x="664" y="736"/>
                    <a:pt x="622" y="751"/>
                    <a:pt x="581" y="761"/>
                  </a:cubicBezTo>
                  <a:cubicBezTo>
                    <a:pt x="540" y="770"/>
                    <a:pt x="495" y="774"/>
                    <a:pt x="447" y="774"/>
                  </a:cubicBezTo>
                  <a:cubicBezTo>
                    <a:pt x="390" y="774"/>
                    <a:pt x="337" y="768"/>
                    <a:pt x="288" y="754"/>
                  </a:cubicBezTo>
                  <a:cubicBezTo>
                    <a:pt x="240" y="740"/>
                    <a:pt x="197" y="721"/>
                    <a:pt x="161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1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3" y="110"/>
                  </a:cubicBezTo>
                  <a:cubicBezTo>
                    <a:pt x="204" y="37"/>
                    <a:pt x="316" y="0"/>
                    <a:pt x="457" y="0"/>
                  </a:cubicBezTo>
                  <a:cubicBezTo>
                    <a:pt x="490" y="0"/>
                    <a:pt x="521" y="2"/>
                    <a:pt x="549" y="6"/>
                  </a:cubicBezTo>
                  <a:cubicBezTo>
                    <a:pt x="578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5" y="143"/>
                    <a:pt x="665" y="143"/>
                    <a:pt x="665" y="143"/>
                  </a:cubicBezTo>
                  <a:cubicBezTo>
                    <a:pt x="661" y="109"/>
                    <a:pt x="641" y="83"/>
                    <a:pt x="605" y="66"/>
                  </a:cubicBezTo>
                  <a:cubicBezTo>
                    <a:pt x="569" y="50"/>
                    <a:pt x="516" y="41"/>
                    <a:pt x="446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7" y="72"/>
                    <a:pt x="245" y="91"/>
                    <a:pt x="217" y="117"/>
                  </a:cubicBezTo>
                  <a:cubicBezTo>
                    <a:pt x="189" y="143"/>
                    <a:pt x="166" y="176"/>
                    <a:pt x="149" y="216"/>
                  </a:cubicBezTo>
                  <a:cubicBezTo>
                    <a:pt x="131" y="256"/>
                    <a:pt x="122" y="306"/>
                    <a:pt x="122" y="366"/>
                  </a:cubicBezTo>
                  <a:cubicBezTo>
                    <a:pt x="122" y="472"/>
                    <a:pt x="155" y="557"/>
                    <a:pt x="223" y="621"/>
                  </a:cubicBezTo>
                  <a:cubicBezTo>
                    <a:pt x="291" y="685"/>
                    <a:pt x="380" y="717"/>
                    <a:pt x="492" y="717"/>
                  </a:cubicBezTo>
                  <a:cubicBezTo>
                    <a:pt x="542" y="717"/>
                    <a:pt x="589" y="711"/>
                    <a:pt x="632" y="698"/>
                  </a:cubicBezTo>
                  <a:cubicBezTo>
                    <a:pt x="661" y="689"/>
                    <a:pt x="690" y="675"/>
                    <a:pt x="719" y="656"/>
                  </a:cubicBezTo>
                  <a:lnTo>
                    <a:pt x="728" y="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1"/>
            <p:cNvSpPr>
              <a:spLocks/>
            </p:cNvSpPr>
            <p:nvPr userDrawn="1"/>
          </p:nvSpPr>
          <p:spPr bwMode="auto">
            <a:xfrm>
              <a:off x="657225" y="998538"/>
              <a:ext cx="231775" cy="246063"/>
            </a:xfrm>
            <a:custGeom>
              <a:avLst/>
              <a:gdLst>
                <a:gd name="T0" fmla="*/ 728 w 728"/>
                <a:gd name="T1" fmla="*/ 667 h 774"/>
                <a:gd name="T2" fmla="*/ 706 w 728"/>
                <a:gd name="T3" fmla="*/ 716 h 774"/>
                <a:gd name="T4" fmla="*/ 580 w 728"/>
                <a:gd name="T5" fmla="*/ 761 h 774"/>
                <a:gd name="T6" fmla="*/ 446 w 728"/>
                <a:gd name="T7" fmla="*/ 774 h 774"/>
                <a:gd name="T8" fmla="*/ 288 w 728"/>
                <a:gd name="T9" fmla="*/ 754 h 774"/>
                <a:gd name="T10" fmla="*/ 160 w 728"/>
                <a:gd name="T11" fmla="*/ 696 h 774"/>
                <a:gd name="T12" fmla="*/ 71 w 728"/>
                <a:gd name="T13" fmla="*/ 610 h 774"/>
                <a:gd name="T14" fmla="*/ 18 w 728"/>
                <a:gd name="T15" fmla="*/ 508 h 774"/>
                <a:gd name="T16" fmla="*/ 0 w 728"/>
                <a:gd name="T17" fmla="*/ 386 h 774"/>
                <a:gd name="T18" fmla="*/ 122 w 728"/>
                <a:gd name="T19" fmla="*/ 110 h 774"/>
                <a:gd name="T20" fmla="*/ 456 w 728"/>
                <a:gd name="T21" fmla="*/ 0 h 774"/>
                <a:gd name="T22" fmla="*/ 549 w 728"/>
                <a:gd name="T23" fmla="*/ 6 h 774"/>
                <a:gd name="T24" fmla="*/ 653 w 728"/>
                <a:gd name="T25" fmla="*/ 27 h 774"/>
                <a:gd name="T26" fmla="*/ 728 w 728"/>
                <a:gd name="T27" fmla="*/ 45 h 774"/>
                <a:gd name="T28" fmla="*/ 710 w 728"/>
                <a:gd name="T29" fmla="*/ 101 h 774"/>
                <a:gd name="T30" fmla="*/ 698 w 728"/>
                <a:gd name="T31" fmla="*/ 204 h 774"/>
                <a:gd name="T32" fmla="*/ 665 w 728"/>
                <a:gd name="T33" fmla="*/ 204 h 774"/>
                <a:gd name="T34" fmla="*/ 664 w 728"/>
                <a:gd name="T35" fmla="*/ 143 h 774"/>
                <a:gd name="T36" fmla="*/ 604 w 728"/>
                <a:gd name="T37" fmla="*/ 66 h 774"/>
                <a:gd name="T38" fmla="*/ 445 w 728"/>
                <a:gd name="T39" fmla="*/ 41 h 774"/>
                <a:gd name="T40" fmla="*/ 313 w 728"/>
                <a:gd name="T41" fmla="*/ 60 h 774"/>
                <a:gd name="T42" fmla="*/ 216 w 728"/>
                <a:gd name="T43" fmla="*/ 117 h 774"/>
                <a:gd name="T44" fmla="*/ 148 w 728"/>
                <a:gd name="T45" fmla="*/ 216 h 774"/>
                <a:gd name="T46" fmla="*/ 121 w 728"/>
                <a:gd name="T47" fmla="*/ 366 h 774"/>
                <a:gd name="T48" fmla="*/ 223 w 728"/>
                <a:gd name="T49" fmla="*/ 621 h 774"/>
                <a:gd name="T50" fmla="*/ 492 w 728"/>
                <a:gd name="T51" fmla="*/ 717 h 774"/>
                <a:gd name="T52" fmla="*/ 631 w 728"/>
                <a:gd name="T53" fmla="*/ 698 h 774"/>
                <a:gd name="T54" fmla="*/ 718 w 728"/>
                <a:gd name="T55" fmla="*/ 656 h 774"/>
                <a:gd name="T56" fmla="*/ 728 w 728"/>
                <a:gd name="T57" fmla="*/ 667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8" h="774">
                  <a:moveTo>
                    <a:pt x="728" y="667"/>
                  </a:moveTo>
                  <a:cubicBezTo>
                    <a:pt x="706" y="716"/>
                    <a:pt x="706" y="716"/>
                    <a:pt x="706" y="716"/>
                  </a:cubicBezTo>
                  <a:cubicBezTo>
                    <a:pt x="663" y="736"/>
                    <a:pt x="621" y="751"/>
                    <a:pt x="580" y="761"/>
                  </a:cubicBezTo>
                  <a:cubicBezTo>
                    <a:pt x="539" y="770"/>
                    <a:pt x="495" y="774"/>
                    <a:pt x="446" y="774"/>
                  </a:cubicBezTo>
                  <a:cubicBezTo>
                    <a:pt x="389" y="774"/>
                    <a:pt x="337" y="768"/>
                    <a:pt x="288" y="754"/>
                  </a:cubicBezTo>
                  <a:cubicBezTo>
                    <a:pt x="239" y="740"/>
                    <a:pt x="197" y="721"/>
                    <a:pt x="160" y="696"/>
                  </a:cubicBezTo>
                  <a:cubicBezTo>
                    <a:pt x="124" y="670"/>
                    <a:pt x="94" y="642"/>
                    <a:pt x="71" y="610"/>
                  </a:cubicBezTo>
                  <a:cubicBezTo>
                    <a:pt x="48" y="579"/>
                    <a:pt x="30" y="545"/>
                    <a:pt x="18" y="508"/>
                  </a:cubicBezTo>
                  <a:cubicBezTo>
                    <a:pt x="6" y="471"/>
                    <a:pt x="0" y="430"/>
                    <a:pt x="0" y="386"/>
                  </a:cubicBezTo>
                  <a:cubicBezTo>
                    <a:pt x="0" y="275"/>
                    <a:pt x="41" y="183"/>
                    <a:pt x="122" y="110"/>
                  </a:cubicBezTo>
                  <a:cubicBezTo>
                    <a:pt x="204" y="37"/>
                    <a:pt x="315" y="0"/>
                    <a:pt x="456" y="0"/>
                  </a:cubicBezTo>
                  <a:cubicBezTo>
                    <a:pt x="490" y="0"/>
                    <a:pt x="520" y="2"/>
                    <a:pt x="549" y="6"/>
                  </a:cubicBezTo>
                  <a:cubicBezTo>
                    <a:pt x="577" y="9"/>
                    <a:pt x="612" y="16"/>
                    <a:pt x="653" y="27"/>
                  </a:cubicBezTo>
                  <a:cubicBezTo>
                    <a:pt x="694" y="37"/>
                    <a:pt x="719" y="43"/>
                    <a:pt x="728" y="45"/>
                  </a:cubicBezTo>
                  <a:cubicBezTo>
                    <a:pt x="720" y="64"/>
                    <a:pt x="714" y="82"/>
                    <a:pt x="710" y="101"/>
                  </a:cubicBezTo>
                  <a:cubicBezTo>
                    <a:pt x="704" y="131"/>
                    <a:pt x="700" y="165"/>
                    <a:pt x="698" y="204"/>
                  </a:cubicBezTo>
                  <a:cubicBezTo>
                    <a:pt x="665" y="204"/>
                    <a:pt x="665" y="204"/>
                    <a:pt x="665" y="204"/>
                  </a:cubicBezTo>
                  <a:cubicBezTo>
                    <a:pt x="664" y="143"/>
                    <a:pt x="664" y="143"/>
                    <a:pt x="664" y="143"/>
                  </a:cubicBezTo>
                  <a:cubicBezTo>
                    <a:pt x="661" y="109"/>
                    <a:pt x="641" y="83"/>
                    <a:pt x="604" y="66"/>
                  </a:cubicBezTo>
                  <a:cubicBezTo>
                    <a:pt x="568" y="50"/>
                    <a:pt x="515" y="41"/>
                    <a:pt x="445" y="41"/>
                  </a:cubicBezTo>
                  <a:cubicBezTo>
                    <a:pt x="393" y="42"/>
                    <a:pt x="349" y="48"/>
                    <a:pt x="313" y="60"/>
                  </a:cubicBezTo>
                  <a:cubicBezTo>
                    <a:pt x="276" y="72"/>
                    <a:pt x="244" y="91"/>
                    <a:pt x="216" y="117"/>
                  </a:cubicBezTo>
                  <a:cubicBezTo>
                    <a:pt x="189" y="143"/>
                    <a:pt x="166" y="176"/>
                    <a:pt x="148" y="216"/>
                  </a:cubicBezTo>
                  <a:cubicBezTo>
                    <a:pt x="131" y="256"/>
                    <a:pt x="122" y="306"/>
                    <a:pt x="121" y="366"/>
                  </a:cubicBezTo>
                  <a:cubicBezTo>
                    <a:pt x="121" y="472"/>
                    <a:pt x="155" y="557"/>
                    <a:pt x="223" y="621"/>
                  </a:cubicBezTo>
                  <a:cubicBezTo>
                    <a:pt x="290" y="685"/>
                    <a:pt x="380" y="717"/>
                    <a:pt x="492" y="717"/>
                  </a:cubicBezTo>
                  <a:cubicBezTo>
                    <a:pt x="542" y="717"/>
                    <a:pt x="588" y="711"/>
                    <a:pt x="631" y="698"/>
                  </a:cubicBezTo>
                  <a:cubicBezTo>
                    <a:pt x="660" y="689"/>
                    <a:pt x="689" y="675"/>
                    <a:pt x="718" y="656"/>
                  </a:cubicBezTo>
                  <a:lnTo>
                    <a:pt x="728" y="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12"/>
            <p:cNvSpPr>
              <a:spLocks/>
            </p:cNvSpPr>
            <p:nvPr userDrawn="1"/>
          </p:nvSpPr>
          <p:spPr bwMode="auto">
            <a:xfrm>
              <a:off x="757238" y="687388"/>
              <a:ext cx="323850" cy="239713"/>
            </a:xfrm>
            <a:custGeom>
              <a:avLst/>
              <a:gdLst>
                <a:gd name="T0" fmla="*/ 0 w 1017"/>
                <a:gd name="T1" fmla="*/ 35 h 754"/>
                <a:gd name="T2" fmla="*/ 0 w 1017"/>
                <a:gd name="T3" fmla="*/ 0 h 754"/>
                <a:gd name="T4" fmla="*/ 110 w 1017"/>
                <a:gd name="T5" fmla="*/ 4 h 754"/>
                <a:gd name="T6" fmla="*/ 212 w 1017"/>
                <a:gd name="T7" fmla="*/ 0 h 754"/>
                <a:gd name="T8" fmla="*/ 300 w 1017"/>
                <a:gd name="T9" fmla="*/ 183 h 754"/>
                <a:gd name="T10" fmla="*/ 509 w 1017"/>
                <a:gd name="T11" fmla="*/ 592 h 754"/>
                <a:gd name="T12" fmla="*/ 697 w 1017"/>
                <a:gd name="T13" fmla="*/ 218 h 754"/>
                <a:gd name="T14" fmla="*/ 800 w 1017"/>
                <a:gd name="T15" fmla="*/ 0 h 754"/>
                <a:gd name="T16" fmla="*/ 898 w 1017"/>
                <a:gd name="T17" fmla="*/ 4 h 754"/>
                <a:gd name="T18" fmla="*/ 1017 w 1017"/>
                <a:gd name="T19" fmla="*/ 0 h 754"/>
                <a:gd name="T20" fmla="*/ 1017 w 1017"/>
                <a:gd name="T21" fmla="*/ 35 h 754"/>
                <a:gd name="T22" fmla="*/ 938 w 1017"/>
                <a:gd name="T23" fmla="*/ 40 h 754"/>
                <a:gd name="T24" fmla="*/ 918 w 1017"/>
                <a:gd name="T25" fmla="*/ 53 h 754"/>
                <a:gd name="T26" fmla="*/ 910 w 1017"/>
                <a:gd name="T27" fmla="*/ 103 h 754"/>
                <a:gd name="T28" fmla="*/ 907 w 1017"/>
                <a:gd name="T29" fmla="*/ 251 h 754"/>
                <a:gd name="T30" fmla="*/ 907 w 1017"/>
                <a:gd name="T31" fmla="*/ 492 h 754"/>
                <a:gd name="T32" fmla="*/ 910 w 1017"/>
                <a:gd name="T33" fmla="*/ 631 h 754"/>
                <a:gd name="T34" fmla="*/ 918 w 1017"/>
                <a:gd name="T35" fmla="*/ 690 h 754"/>
                <a:gd name="T36" fmla="*/ 938 w 1017"/>
                <a:gd name="T37" fmla="*/ 704 h 754"/>
                <a:gd name="T38" fmla="*/ 1017 w 1017"/>
                <a:gd name="T39" fmla="*/ 709 h 754"/>
                <a:gd name="T40" fmla="*/ 1017 w 1017"/>
                <a:gd name="T41" fmla="*/ 743 h 754"/>
                <a:gd name="T42" fmla="*/ 861 w 1017"/>
                <a:gd name="T43" fmla="*/ 739 h 754"/>
                <a:gd name="T44" fmla="*/ 699 w 1017"/>
                <a:gd name="T45" fmla="*/ 743 h 754"/>
                <a:gd name="T46" fmla="*/ 699 w 1017"/>
                <a:gd name="T47" fmla="*/ 709 h 754"/>
                <a:gd name="T48" fmla="*/ 778 w 1017"/>
                <a:gd name="T49" fmla="*/ 704 h 754"/>
                <a:gd name="T50" fmla="*/ 797 w 1017"/>
                <a:gd name="T51" fmla="*/ 691 h 754"/>
                <a:gd name="T52" fmla="*/ 806 w 1017"/>
                <a:gd name="T53" fmla="*/ 641 h 754"/>
                <a:gd name="T54" fmla="*/ 808 w 1017"/>
                <a:gd name="T55" fmla="*/ 492 h 754"/>
                <a:gd name="T56" fmla="*/ 808 w 1017"/>
                <a:gd name="T57" fmla="*/ 108 h 754"/>
                <a:gd name="T58" fmla="*/ 619 w 1017"/>
                <a:gd name="T59" fmla="*/ 486 h 754"/>
                <a:gd name="T60" fmla="*/ 549 w 1017"/>
                <a:gd name="T61" fmla="*/ 629 h 754"/>
                <a:gd name="T62" fmla="*/ 494 w 1017"/>
                <a:gd name="T63" fmla="*/ 754 h 754"/>
                <a:gd name="T64" fmla="*/ 472 w 1017"/>
                <a:gd name="T65" fmla="*/ 754 h 754"/>
                <a:gd name="T66" fmla="*/ 459 w 1017"/>
                <a:gd name="T67" fmla="*/ 722 h 754"/>
                <a:gd name="T68" fmla="*/ 422 w 1017"/>
                <a:gd name="T69" fmla="*/ 645 h 754"/>
                <a:gd name="T70" fmla="*/ 159 w 1017"/>
                <a:gd name="T71" fmla="*/ 126 h 754"/>
                <a:gd name="T72" fmla="*/ 159 w 1017"/>
                <a:gd name="T73" fmla="*/ 492 h 754"/>
                <a:gd name="T74" fmla="*/ 163 w 1017"/>
                <a:gd name="T75" fmla="*/ 631 h 754"/>
                <a:gd name="T76" fmla="*/ 171 w 1017"/>
                <a:gd name="T77" fmla="*/ 690 h 754"/>
                <a:gd name="T78" fmla="*/ 191 w 1017"/>
                <a:gd name="T79" fmla="*/ 704 h 754"/>
                <a:gd name="T80" fmla="*/ 271 w 1017"/>
                <a:gd name="T81" fmla="*/ 709 h 754"/>
                <a:gd name="T82" fmla="*/ 271 w 1017"/>
                <a:gd name="T83" fmla="*/ 743 h 754"/>
                <a:gd name="T84" fmla="*/ 138 w 1017"/>
                <a:gd name="T85" fmla="*/ 739 h 754"/>
                <a:gd name="T86" fmla="*/ 0 w 1017"/>
                <a:gd name="T87" fmla="*/ 743 h 754"/>
                <a:gd name="T88" fmla="*/ 0 w 1017"/>
                <a:gd name="T89" fmla="*/ 709 h 754"/>
                <a:gd name="T90" fmla="*/ 79 w 1017"/>
                <a:gd name="T91" fmla="*/ 704 h 754"/>
                <a:gd name="T92" fmla="*/ 98 w 1017"/>
                <a:gd name="T93" fmla="*/ 691 h 754"/>
                <a:gd name="T94" fmla="*/ 107 w 1017"/>
                <a:gd name="T95" fmla="*/ 641 h 754"/>
                <a:gd name="T96" fmla="*/ 109 w 1017"/>
                <a:gd name="T97" fmla="*/ 492 h 754"/>
                <a:gd name="T98" fmla="*/ 109 w 1017"/>
                <a:gd name="T99" fmla="*/ 251 h 754"/>
                <a:gd name="T100" fmla="*/ 107 w 1017"/>
                <a:gd name="T101" fmla="*/ 112 h 754"/>
                <a:gd name="T102" fmla="*/ 99 w 1017"/>
                <a:gd name="T103" fmla="*/ 54 h 754"/>
                <a:gd name="T104" fmla="*/ 78 w 1017"/>
                <a:gd name="T105" fmla="*/ 40 h 754"/>
                <a:gd name="T106" fmla="*/ 0 w 1017"/>
                <a:gd name="T107" fmla="*/ 3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17" h="754">
                  <a:moveTo>
                    <a:pt x="0" y="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8" y="2"/>
                    <a:pt x="75" y="4"/>
                    <a:pt x="110" y="4"/>
                  </a:cubicBezTo>
                  <a:cubicBezTo>
                    <a:pt x="145" y="4"/>
                    <a:pt x="179" y="2"/>
                    <a:pt x="212" y="0"/>
                  </a:cubicBezTo>
                  <a:cubicBezTo>
                    <a:pt x="244" y="70"/>
                    <a:pt x="274" y="131"/>
                    <a:pt x="300" y="183"/>
                  </a:cubicBezTo>
                  <a:cubicBezTo>
                    <a:pt x="509" y="592"/>
                    <a:pt x="509" y="592"/>
                    <a:pt x="509" y="592"/>
                  </a:cubicBezTo>
                  <a:cubicBezTo>
                    <a:pt x="697" y="218"/>
                    <a:pt x="697" y="218"/>
                    <a:pt x="697" y="218"/>
                  </a:cubicBezTo>
                  <a:cubicBezTo>
                    <a:pt x="749" y="116"/>
                    <a:pt x="783" y="43"/>
                    <a:pt x="800" y="0"/>
                  </a:cubicBezTo>
                  <a:cubicBezTo>
                    <a:pt x="839" y="2"/>
                    <a:pt x="872" y="4"/>
                    <a:pt x="898" y="4"/>
                  </a:cubicBezTo>
                  <a:cubicBezTo>
                    <a:pt x="923" y="4"/>
                    <a:pt x="962" y="2"/>
                    <a:pt x="1017" y="0"/>
                  </a:cubicBezTo>
                  <a:cubicBezTo>
                    <a:pt x="1017" y="35"/>
                    <a:pt x="1017" y="35"/>
                    <a:pt x="1017" y="35"/>
                  </a:cubicBezTo>
                  <a:cubicBezTo>
                    <a:pt x="974" y="35"/>
                    <a:pt x="947" y="37"/>
                    <a:pt x="938" y="40"/>
                  </a:cubicBezTo>
                  <a:cubicBezTo>
                    <a:pt x="928" y="43"/>
                    <a:pt x="922" y="47"/>
                    <a:pt x="918" y="53"/>
                  </a:cubicBezTo>
                  <a:cubicBezTo>
                    <a:pt x="914" y="60"/>
                    <a:pt x="911" y="76"/>
                    <a:pt x="910" y="103"/>
                  </a:cubicBezTo>
                  <a:cubicBezTo>
                    <a:pt x="910" y="110"/>
                    <a:pt x="909" y="159"/>
                    <a:pt x="907" y="251"/>
                  </a:cubicBezTo>
                  <a:cubicBezTo>
                    <a:pt x="907" y="492"/>
                    <a:pt x="907" y="492"/>
                    <a:pt x="907" y="492"/>
                  </a:cubicBezTo>
                  <a:cubicBezTo>
                    <a:pt x="907" y="540"/>
                    <a:pt x="908" y="586"/>
                    <a:pt x="910" y="631"/>
                  </a:cubicBezTo>
                  <a:cubicBezTo>
                    <a:pt x="911" y="664"/>
                    <a:pt x="914" y="684"/>
                    <a:pt x="918" y="690"/>
                  </a:cubicBezTo>
                  <a:cubicBezTo>
                    <a:pt x="922" y="696"/>
                    <a:pt x="929" y="701"/>
                    <a:pt x="938" y="704"/>
                  </a:cubicBezTo>
                  <a:cubicBezTo>
                    <a:pt x="948" y="707"/>
                    <a:pt x="974" y="709"/>
                    <a:pt x="1017" y="709"/>
                  </a:cubicBezTo>
                  <a:cubicBezTo>
                    <a:pt x="1017" y="743"/>
                    <a:pt x="1017" y="743"/>
                    <a:pt x="1017" y="743"/>
                  </a:cubicBezTo>
                  <a:cubicBezTo>
                    <a:pt x="943" y="740"/>
                    <a:pt x="891" y="739"/>
                    <a:pt x="861" y="739"/>
                  </a:cubicBezTo>
                  <a:cubicBezTo>
                    <a:pt x="837" y="739"/>
                    <a:pt x="782" y="740"/>
                    <a:pt x="699" y="743"/>
                  </a:cubicBezTo>
                  <a:cubicBezTo>
                    <a:pt x="699" y="709"/>
                    <a:pt x="699" y="709"/>
                    <a:pt x="699" y="709"/>
                  </a:cubicBezTo>
                  <a:cubicBezTo>
                    <a:pt x="742" y="709"/>
                    <a:pt x="768" y="707"/>
                    <a:pt x="778" y="704"/>
                  </a:cubicBezTo>
                  <a:cubicBezTo>
                    <a:pt x="788" y="701"/>
                    <a:pt x="794" y="697"/>
                    <a:pt x="797" y="691"/>
                  </a:cubicBezTo>
                  <a:cubicBezTo>
                    <a:pt x="802" y="684"/>
                    <a:pt x="805" y="668"/>
                    <a:pt x="806" y="641"/>
                  </a:cubicBezTo>
                  <a:cubicBezTo>
                    <a:pt x="806" y="633"/>
                    <a:pt x="807" y="584"/>
                    <a:pt x="808" y="492"/>
                  </a:cubicBezTo>
                  <a:cubicBezTo>
                    <a:pt x="808" y="108"/>
                    <a:pt x="808" y="108"/>
                    <a:pt x="808" y="108"/>
                  </a:cubicBezTo>
                  <a:cubicBezTo>
                    <a:pt x="619" y="486"/>
                    <a:pt x="619" y="486"/>
                    <a:pt x="619" y="486"/>
                  </a:cubicBezTo>
                  <a:cubicBezTo>
                    <a:pt x="589" y="545"/>
                    <a:pt x="566" y="593"/>
                    <a:pt x="549" y="629"/>
                  </a:cubicBezTo>
                  <a:cubicBezTo>
                    <a:pt x="537" y="655"/>
                    <a:pt x="518" y="696"/>
                    <a:pt x="494" y="754"/>
                  </a:cubicBezTo>
                  <a:cubicBezTo>
                    <a:pt x="472" y="754"/>
                    <a:pt x="472" y="754"/>
                    <a:pt x="472" y="754"/>
                  </a:cubicBezTo>
                  <a:cubicBezTo>
                    <a:pt x="468" y="740"/>
                    <a:pt x="463" y="729"/>
                    <a:pt x="459" y="722"/>
                  </a:cubicBezTo>
                  <a:cubicBezTo>
                    <a:pt x="422" y="645"/>
                    <a:pt x="422" y="645"/>
                    <a:pt x="422" y="6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59" y="492"/>
                    <a:pt x="159" y="492"/>
                    <a:pt x="159" y="492"/>
                  </a:cubicBezTo>
                  <a:cubicBezTo>
                    <a:pt x="159" y="540"/>
                    <a:pt x="160" y="586"/>
                    <a:pt x="163" y="631"/>
                  </a:cubicBezTo>
                  <a:cubicBezTo>
                    <a:pt x="164" y="664"/>
                    <a:pt x="167" y="683"/>
                    <a:pt x="171" y="690"/>
                  </a:cubicBezTo>
                  <a:cubicBezTo>
                    <a:pt x="175" y="696"/>
                    <a:pt x="182" y="701"/>
                    <a:pt x="191" y="704"/>
                  </a:cubicBezTo>
                  <a:cubicBezTo>
                    <a:pt x="200" y="707"/>
                    <a:pt x="227" y="709"/>
                    <a:pt x="271" y="709"/>
                  </a:cubicBezTo>
                  <a:cubicBezTo>
                    <a:pt x="271" y="743"/>
                    <a:pt x="271" y="743"/>
                    <a:pt x="271" y="743"/>
                  </a:cubicBezTo>
                  <a:cubicBezTo>
                    <a:pt x="138" y="739"/>
                    <a:pt x="138" y="739"/>
                    <a:pt x="138" y="739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709"/>
                    <a:pt x="0" y="709"/>
                    <a:pt x="0" y="709"/>
                  </a:cubicBezTo>
                  <a:cubicBezTo>
                    <a:pt x="43" y="709"/>
                    <a:pt x="69" y="707"/>
                    <a:pt x="79" y="704"/>
                  </a:cubicBezTo>
                  <a:cubicBezTo>
                    <a:pt x="88" y="701"/>
                    <a:pt x="95" y="697"/>
                    <a:pt x="98" y="691"/>
                  </a:cubicBezTo>
                  <a:cubicBezTo>
                    <a:pt x="103" y="684"/>
                    <a:pt x="105" y="668"/>
                    <a:pt x="107" y="641"/>
                  </a:cubicBezTo>
                  <a:cubicBezTo>
                    <a:pt x="107" y="634"/>
                    <a:pt x="108" y="584"/>
                    <a:pt x="109" y="49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04"/>
                    <a:pt x="108" y="158"/>
                    <a:pt x="107" y="112"/>
                  </a:cubicBezTo>
                  <a:cubicBezTo>
                    <a:pt x="105" y="79"/>
                    <a:pt x="103" y="60"/>
                    <a:pt x="99" y="54"/>
                  </a:cubicBezTo>
                  <a:cubicBezTo>
                    <a:pt x="94" y="48"/>
                    <a:pt x="88" y="43"/>
                    <a:pt x="78" y="40"/>
                  </a:cubicBezTo>
                  <a:cubicBezTo>
                    <a:pt x="69" y="37"/>
                    <a:pt x="43" y="35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13"/>
            <p:cNvSpPr>
              <a:spLocks noEditPoints="1"/>
            </p:cNvSpPr>
            <p:nvPr userDrawn="1"/>
          </p:nvSpPr>
          <p:spPr bwMode="auto">
            <a:xfrm>
              <a:off x="1092200" y="684213"/>
              <a:ext cx="263525" cy="238125"/>
            </a:xfrm>
            <a:custGeom>
              <a:avLst/>
              <a:gdLst>
                <a:gd name="T0" fmla="*/ 117 w 832"/>
                <a:gd name="T1" fmla="*/ 747 h 750"/>
                <a:gd name="T2" fmla="*/ 257 w 832"/>
                <a:gd name="T3" fmla="*/ 750 h 750"/>
                <a:gd name="T4" fmla="*/ 257 w 832"/>
                <a:gd name="T5" fmla="*/ 717 h 750"/>
                <a:gd name="T6" fmla="*/ 185 w 832"/>
                <a:gd name="T7" fmla="*/ 712 h 750"/>
                <a:gd name="T8" fmla="*/ 166 w 832"/>
                <a:gd name="T9" fmla="*/ 702 h 750"/>
                <a:gd name="T10" fmla="*/ 162 w 832"/>
                <a:gd name="T11" fmla="*/ 690 h 750"/>
                <a:gd name="T12" fmla="*/ 178 w 832"/>
                <a:gd name="T13" fmla="*/ 637 h 750"/>
                <a:gd name="T14" fmla="*/ 237 w 832"/>
                <a:gd name="T15" fmla="*/ 503 h 750"/>
                <a:gd name="T16" fmla="*/ 556 w 832"/>
                <a:gd name="T17" fmla="*/ 503 h 750"/>
                <a:gd name="T18" fmla="*/ 624 w 832"/>
                <a:gd name="T19" fmla="*/ 663 h 750"/>
                <a:gd name="T20" fmla="*/ 632 w 832"/>
                <a:gd name="T21" fmla="*/ 693 h 750"/>
                <a:gd name="T22" fmla="*/ 627 w 832"/>
                <a:gd name="T23" fmla="*/ 705 h 750"/>
                <a:gd name="T24" fmla="*/ 609 w 832"/>
                <a:gd name="T25" fmla="*/ 713 h 750"/>
                <a:gd name="T26" fmla="*/ 535 w 832"/>
                <a:gd name="T27" fmla="*/ 717 h 750"/>
                <a:gd name="T28" fmla="*/ 535 w 832"/>
                <a:gd name="T29" fmla="*/ 750 h 750"/>
                <a:gd name="T30" fmla="*/ 712 w 832"/>
                <a:gd name="T31" fmla="*/ 747 h 750"/>
                <a:gd name="T32" fmla="*/ 832 w 832"/>
                <a:gd name="T33" fmla="*/ 750 h 750"/>
                <a:gd name="T34" fmla="*/ 832 w 832"/>
                <a:gd name="T35" fmla="*/ 717 h 750"/>
                <a:gd name="T36" fmla="*/ 776 w 832"/>
                <a:gd name="T37" fmla="*/ 710 h 750"/>
                <a:gd name="T38" fmla="*/ 753 w 832"/>
                <a:gd name="T39" fmla="*/ 687 h 750"/>
                <a:gd name="T40" fmla="*/ 677 w 832"/>
                <a:gd name="T41" fmla="*/ 526 h 750"/>
                <a:gd name="T42" fmla="*/ 441 w 832"/>
                <a:gd name="T43" fmla="*/ 0 h 750"/>
                <a:gd name="T44" fmla="*/ 406 w 832"/>
                <a:gd name="T45" fmla="*/ 0 h 750"/>
                <a:gd name="T46" fmla="*/ 310 w 832"/>
                <a:gd name="T47" fmla="*/ 217 h 750"/>
                <a:gd name="T48" fmla="*/ 172 w 832"/>
                <a:gd name="T49" fmla="*/ 512 h 750"/>
                <a:gd name="T50" fmla="*/ 100 w 832"/>
                <a:gd name="T51" fmla="*/ 660 h 750"/>
                <a:gd name="T52" fmla="*/ 74 w 832"/>
                <a:gd name="T53" fmla="*/ 702 h 750"/>
                <a:gd name="T54" fmla="*/ 54 w 832"/>
                <a:gd name="T55" fmla="*/ 713 h 750"/>
                <a:gd name="T56" fmla="*/ 0 w 832"/>
                <a:gd name="T57" fmla="*/ 717 h 750"/>
                <a:gd name="T58" fmla="*/ 0 w 832"/>
                <a:gd name="T59" fmla="*/ 750 h 750"/>
                <a:gd name="T60" fmla="*/ 117 w 832"/>
                <a:gd name="T61" fmla="*/ 747 h 750"/>
                <a:gd name="T62" fmla="*/ 396 w 832"/>
                <a:gd name="T63" fmla="*/ 143 h 750"/>
                <a:gd name="T64" fmla="*/ 534 w 832"/>
                <a:gd name="T65" fmla="*/ 458 h 750"/>
                <a:gd name="T66" fmla="*/ 256 w 832"/>
                <a:gd name="T67" fmla="*/ 458 h 750"/>
                <a:gd name="T68" fmla="*/ 396 w 832"/>
                <a:gd name="T69" fmla="*/ 14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750">
                  <a:moveTo>
                    <a:pt x="117" y="747"/>
                  </a:moveTo>
                  <a:cubicBezTo>
                    <a:pt x="148" y="747"/>
                    <a:pt x="195" y="748"/>
                    <a:pt x="257" y="750"/>
                  </a:cubicBezTo>
                  <a:cubicBezTo>
                    <a:pt x="257" y="717"/>
                    <a:pt x="257" y="717"/>
                    <a:pt x="257" y="717"/>
                  </a:cubicBezTo>
                  <a:cubicBezTo>
                    <a:pt x="222" y="716"/>
                    <a:pt x="199" y="715"/>
                    <a:pt x="185" y="712"/>
                  </a:cubicBezTo>
                  <a:cubicBezTo>
                    <a:pt x="177" y="710"/>
                    <a:pt x="170" y="707"/>
                    <a:pt x="166" y="702"/>
                  </a:cubicBezTo>
                  <a:cubicBezTo>
                    <a:pt x="163" y="699"/>
                    <a:pt x="162" y="695"/>
                    <a:pt x="162" y="690"/>
                  </a:cubicBezTo>
                  <a:cubicBezTo>
                    <a:pt x="162" y="679"/>
                    <a:pt x="167" y="662"/>
                    <a:pt x="178" y="637"/>
                  </a:cubicBezTo>
                  <a:cubicBezTo>
                    <a:pt x="237" y="503"/>
                    <a:pt x="237" y="503"/>
                    <a:pt x="237" y="503"/>
                  </a:cubicBezTo>
                  <a:cubicBezTo>
                    <a:pt x="556" y="503"/>
                    <a:pt x="556" y="503"/>
                    <a:pt x="556" y="503"/>
                  </a:cubicBezTo>
                  <a:cubicBezTo>
                    <a:pt x="624" y="663"/>
                    <a:pt x="624" y="663"/>
                    <a:pt x="624" y="663"/>
                  </a:cubicBezTo>
                  <a:cubicBezTo>
                    <a:pt x="629" y="675"/>
                    <a:pt x="632" y="685"/>
                    <a:pt x="632" y="693"/>
                  </a:cubicBezTo>
                  <a:cubicBezTo>
                    <a:pt x="632" y="698"/>
                    <a:pt x="630" y="702"/>
                    <a:pt x="627" y="705"/>
                  </a:cubicBezTo>
                  <a:cubicBezTo>
                    <a:pt x="624" y="708"/>
                    <a:pt x="618" y="711"/>
                    <a:pt x="609" y="713"/>
                  </a:cubicBezTo>
                  <a:cubicBezTo>
                    <a:pt x="601" y="715"/>
                    <a:pt x="576" y="716"/>
                    <a:pt x="535" y="717"/>
                  </a:cubicBezTo>
                  <a:cubicBezTo>
                    <a:pt x="535" y="750"/>
                    <a:pt x="535" y="750"/>
                    <a:pt x="535" y="750"/>
                  </a:cubicBezTo>
                  <a:cubicBezTo>
                    <a:pt x="712" y="747"/>
                    <a:pt x="712" y="747"/>
                    <a:pt x="712" y="747"/>
                  </a:cubicBezTo>
                  <a:cubicBezTo>
                    <a:pt x="734" y="747"/>
                    <a:pt x="775" y="748"/>
                    <a:pt x="832" y="750"/>
                  </a:cubicBezTo>
                  <a:cubicBezTo>
                    <a:pt x="832" y="717"/>
                    <a:pt x="832" y="717"/>
                    <a:pt x="832" y="717"/>
                  </a:cubicBezTo>
                  <a:cubicBezTo>
                    <a:pt x="803" y="716"/>
                    <a:pt x="784" y="714"/>
                    <a:pt x="776" y="710"/>
                  </a:cubicBezTo>
                  <a:cubicBezTo>
                    <a:pt x="767" y="707"/>
                    <a:pt x="760" y="699"/>
                    <a:pt x="753" y="687"/>
                  </a:cubicBezTo>
                  <a:cubicBezTo>
                    <a:pt x="740" y="664"/>
                    <a:pt x="715" y="611"/>
                    <a:pt x="677" y="526"/>
                  </a:cubicBezTo>
                  <a:cubicBezTo>
                    <a:pt x="441" y="0"/>
                    <a:pt x="441" y="0"/>
                    <a:pt x="441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357" y="112"/>
                    <a:pt x="325" y="185"/>
                    <a:pt x="310" y="217"/>
                  </a:cubicBezTo>
                  <a:cubicBezTo>
                    <a:pt x="172" y="512"/>
                    <a:pt x="172" y="512"/>
                    <a:pt x="172" y="512"/>
                  </a:cubicBezTo>
                  <a:cubicBezTo>
                    <a:pt x="131" y="598"/>
                    <a:pt x="107" y="647"/>
                    <a:pt x="100" y="660"/>
                  </a:cubicBezTo>
                  <a:cubicBezTo>
                    <a:pt x="89" y="683"/>
                    <a:pt x="80" y="697"/>
                    <a:pt x="74" y="702"/>
                  </a:cubicBezTo>
                  <a:cubicBezTo>
                    <a:pt x="68" y="708"/>
                    <a:pt x="61" y="711"/>
                    <a:pt x="54" y="713"/>
                  </a:cubicBezTo>
                  <a:cubicBezTo>
                    <a:pt x="47" y="715"/>
                    <a:pt x="29" y="716"/>
                    <a:pt x="0" y="717"/>
                  </a:cubicBezTo>
                  <a:cubicBezTo>
                    <a:pt x="0" y="750"/>
                    <a:pt x="0" y="750"/>
                    <a:pt x="0" y="750"/>
                  </a:cubicBezTo>
                  <a:cubicBezTo>
                    <a:pt x="42" y="748"/>
                    <a:pt x="81" y="747"/>
                    <a:pt x="117" y="747"/>
                  </a:cubicBezTo>
                  <a:close/>
                  <a:moveTo>
                    <a:pt x="396" y="143"/>
                  </a:moveTo>
                  <a:cubicBezTo>
                    <a:pt x="534" y="458"/>
                    <a:pt x="534" y="458"/>
                    <a:pt x="534" y="458"/>
                  </a:cubicBezTo>
                  <a:cubicBezTo>
                    <a:pt x="256" y="458"/>
                    <a:pt x="256" y="458"/>
                    <a:pt x="256" y="458"/>
                  </a:cubicBezTo>
                  <a:lnTo>
                    <a:pt x="396" y="1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14"/>
            <p:cNvSpPr>
              <a:spLocks/>
            </p:cNvSpPr>
            <p:nvPr userDrawn="1"/>
          </p:nvSpPr>
          <p:spPr bwMode="auto">
            <a:xfrm>
              <a:off x="1309688" y="687388"/>
              <a:ext cx="260350" cy="234950"/>
            </a:xfrm>
            <a:custGeom>
              <a:avLst/>
              <a:gdLst>
                <a:gd name="T0" fmla="*/ 601 w 817"/>
                <a:gd name="T1" fmla="*/ 111 h 743"/>
                <a:gd name="T2" fmla="*/ 634 w 817"/>
                <a:gd name="T3" fmla="*/ 52 h 743"/>
                <a:gd name="T4" fmla="*/ 624 w 817"/>
                <a:gd name="T5" fmla="*/ 39 h 743"/>
                <a:gd name="T6" fmla="*/ 543 w 817"/>
                <a:gd name="T7" fmla="*/ 33 h 743"/>
                <a:gd name="T8" fmla="*/ 543 w 817"/>
                <a:gd name="T9" fmla="*/ 0 h 743"/>
                <a:gd name="T10" fmla="*/ 688 w 817"/>
                <a:gd name="T11" fmla="*/ 3 h 743"/>
                <a:gd name="T12" fmla="*/ 817 w 817"/>
                <a:gd name="T13" fmla="*/ 0 h 743"/>
                <a:gd name="T14" fmla="*/ 817 w 817"/>
                <a:gd name="T15" fmla="*/ 33 h 743"/>
                <a:gd name="T16" fmla="*/ 746 w 817"/>
                <a:gd name="T17" fmla="*/ 39 h 743"/>
                <a:gd name="T18" fmla="*/ 718 w 817"/>
                <a:gd name="T19" fmla="*/ 51 h 743"/>
                <a:gd name="T20" fmla="*/ 675 w 817"/>
                <a:gd name="T21" fmla="*/ 102 h 743"/>
                <a:gd name="T22" fmla="*/ 514 w 817"/>
                <a:gd name="T23" fmla="*/ 333 h 743"/>
                <a:gd name="T24" fmla="*/ 461 w 817"/>
                <a:gd name="T25" fmla="*/ 422 h 743"/>
                <a:gd name="T26" fmla="*/ 455 w 817"/>
                <a:gd name="T27" fmla="*/ 453 h 743"/>
                <a:gd name="T28" fmla="*/ 455 w 817"/>
                <a:gd name="T29" fmla="*/ 493 h 743"/>
                <a:gd name="T30" fmla="*/ 459 w 817"/>
                <a:gd name="T31" fmla="*/ 631 h 743"/>
                <a:gd name="T32" fmla="*/ 466 w 817"/>
                <a:gd name="T33" fmla="*/ 690 h 743"/>
                <a:gd name="T34" fmla="*/ 486 w 817"/>
                <a:gd name="T35" fmla="*/ 704 h 743"/>
                <a:gd name="T36" fmla="*/ 564 w 817"/>
                <a:gd name="T37" fmla="*/ 710 h 743"/>
                <a:gd name="T38" fmla="*/ 564 w 817"/>
                <a:gd name="T39" fmla="*/ 743 h 743"/>
                <a:gd name="T40" fmla="*/ 410 w 817"/>
                <a:gd name="T41" fmla="*/ 740 h 743"/>
                <a:gd name="T42" fmla="*/ 244 w 817"/>
                <a:gd name="T43" fmla="*/ 743 h 743"/>
                <a:gd name="T44" fmla="*/ 244 w 817"/>
                <a:gd name="T45" fmla="*/ 710 h 743"/>
                <a:gd name="T46" fmla="*/ 322 w 817"/>
                <a:gd name="T47" fmla="*/ 704 h 743"/>
                <a:gd name="T48" fmla="*/ 341 w 817"/>
                <a:gd name="T49" fmla="*/ 692 h 743"/>
                <a:gd name="T50" fmla="*/ 350 w 817"/>
                <a:gd name="T51" fmla="*/ 641 h 743"/>
                <a:gd name="T52" fmla="*/ 353 w 817"/>
                <a:gd name="T53" fmla="*/ 493 h 743"/>
                <a:gd name="T54" fmla="*/ 353 w 817"/>
                <a:gd name="T55" fmla="*/ 432 h 743"/>
                <a:gd name="T56" fmla="*/ 331 w 817"/>
                <a:gd name="T57" fmla="*/ 390 h 743"/>
                <a:gd name="T58" fmla="*/ 275 w 817"/>
                <a:gd name="T59" fmla="*/ 300 h 743"/>
                <a:gd name="T60" fmla="*/ 135 w 817"/>
                <a:gd name="T61" fmla="*/ 102 h 743"/>
                <a:gd name="T62" fmla="*/ 96 w 817"/>
                <a:gd name="T63" fmla="*/ 51 h 743"/>
                <a:gd name="T64" fmla="*/ 69 w 817"/>
                <a:gd name="T65" fmla="*/ 39 h 743"/>
                <a:gd name="T66" fmla="*/ 0 w 817"/>
                <a:gd name="T67" fmla="*/ 33 h 743"/>
                <a:gd name="T68" fmla="*/ 0 w 817"/>
                <a:gd name="T69" fmla="*/ 0 h 743"/>
                <a:gd name="T70" fmla="*/ 130 w 817"/>
                <a:gd name="T71" fmla="*/ 3 h 743"/>
                <a:gd name="T72" fmla="*/ 333 w 817"/>
                <a:gd name="T73" fmla="*/ 0 h 743"/>
                <a:gd name="T74" fmla="*/ 333 w 817"/>
                <a:gd name="T75" fmla="*/ 33 h 743"/>
                <a:gd name="T76" fmla="*/ 246 w 817"/>
                <a:gd name="T77" fmla="*/ 39 h 743"/>
                <a:gd name="T78" fmla="*/ 234 w 817"/>
                <a:gd name="T79" fmla="*/ 52 h 743"/>
                <a:gd name="T80" fmla="*/ 262 w 817"/>
                <a:gd name="T81" fmla="*/ 111 h 743"/>
                <a:gd name="T82" fmla="*/ 426 w 817"/>
                <a:gd name="T83" fmla="*/ 376 h 743"/>
                <a:gd name="T84" fmla="*/ 601 w 817"/>
                <a:gd name="T85" fmla="*/ 111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7" h="743">
                  <a:moveTo>
                    <a:pt x="601" y="111"/>
                  </a:moveTo>
                  <a:cubicBezTo>
                    <a:pt x="623" y="78"/>
                    <a:pt x="634" y="59"/>
                    <a:pt x="634" y="52"/>
                  </a:cubicBezTo>
                  <a:cubicBezTo>
                    <a:pt x="634" y="46"/>
                    <a:pt x="631" y="41"/>
                    <a:pt x="624" y="39"/>
                  </a:cubicBezTo>
                  <a:cubicBezTo>
                    <a:pt x="616" y="36"/>
                    <a:pt x="585" y="34"/>
                    <a:pt x="543" y="33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610" y="2"/>
                    <a:pt x="650" y="3"/>
                    <a:pt x="688" y="3"/>
                  </a:cubicBezTo>
                  <a:cubicBezTo>
                    <a:pt x="725" y="3"/>
                    <a:pt x="745" y="2"/>
                    <a:pt x="817" y="0"/>
                  </a:cubicBezTo>
                  <a:cubicBezTo>
                    <a:pt x="817" y="33"/>
                    <a:pt x="817" y="33"/>
                    <a:pt x="817" y="33"/>
                  </a:cubicBezTo>
                  <a:cubicBezTo>
                    <a:pt x="773" y="34"/>
                    <a:pt x="757" y="36"/>
                    <a:pt x="746" y="39"/>
                  </a:cubicBezTo>
                  <a:cubicBezTo>
                    <a:pt x="735" y="41"/>
                    <a:pt x="725" y="46"/>
                    <a:pt x="718" y="51"/>
                  </a:cubicBezTo>
                  <a:cubicBezTo>
                    <a:pt x="709" y="58"/>
                    <a:pt x="695" y="75"/>
                    <a:pt x="675" y="102"/>
                  </a:cubicBezTo>
                  <a:cubicBezTo>
                    <a:pt x="514" y="333"/>
                    <a:pt x="514" y="333"/>
                    <a:pt x="514" y="333"/>
                  </a:cubicBezTo>
                  <a:cubicBezTo>
                    <a:pt x="483" y="381"/>
                    <a:pt x="465" y="411"/>
                    <a:pt x="461" y="422"/>
                  </a:cubicBezTo>
                  <a:cubicBezTo>
                    <a:pt x="457" y="433"/>
                    <a:pt x="455" y="443"/>
                    <a:pt x="455" y="453"/>
                  </a:cubicBezTo>
                  <a:cubicBezTo>
                    <a:pt x="455" y="493"/>
                    <a:pt x="455" y="493"/>
                    <a:pt x="455" y="493"/>
                  </a:cubicBezTo>
                  <a:cubicBezTo>
                    <a:pt x="455" y="541"/>
                    <a:pt x="456" y="587"/>
                    <a:pt x="459" y="631"/>
                  </a:cubicBezTo>
                  <a:cubicBezTo>
                    <a:pt x="460" y="665"/>
                    <a:pt x="462" y="684"/>
                    <a:pt x="466" y="690"/>
                  </a:cubicBezTo>
                  <a:cubicBezTo>
                    <a:pt x="470" y="696"/>
                    <a:pt x="477" y="701"/>
                    <a:pt x="486" y="704"/>
                  </a:cubicBezTo>
                  <a:cubicBezTo>
                    <a:pt x="495" y="707"/>
                    <a:pt x="521" y="709"/>
                    <a:pt x="564" y="710"/>
                  </a:cubicBezTo>
                  <a:cubicBezTo>
                    <a:pt x="564" y="743"/>
                    <a:pt x="564" y="743"/>
                    <a:pt x="564" y="743"/>
                  </a:cubicBezTo>
                  <a:cubicBezTo>
                    <a:pt x="505" y="741"/>
                    <a:pt x="453" y="740"/>
                    <a:pt x="410" y="740"/>
                  </a:cubicBezTo>
                  <a:cubicBezTo>
                    <a:pt x="368" y="740"/>
                    <a:pt x="313" y="741"/>
                    <a:pt x="244" y="743"/>
                  </a:cubicBezTo>
                  <a:cubicBezTo>
                    <a:pt x="244" y="710"/>
                    <a:pt x="244" y="710"/>
                    <a:pt x="244" y="710"/>
                  </a:cubicBezTo>
                  <a:cubicBezTo>
                    <a:pt x="287" y="709"/>
                    <a:pt x="313" y="707"/>
                    <a:pt x="322" y="704"/>
                  </a:cubicBezTo>
                  <a:cubicBezTo>
                    <a:pt x="332" y="701"/>
                    <a:pt x="338" y="697"/>
                    <a:pt x="341" y="692"/>
                  </a:cubicBezTo>
                  <a:cubicBezTo>
                    <a:pt x="346" y="685"/>
                    <a:pt x="349" y="668"/>
                    <a:pt x="350" y="641"/>
                  </a:cubicBezTo>
                  <a:cubicBezTo>
                    <a:pt x="350" y="634"/>
                    <a:pt x="351" y="585"/>
                    <a:pt x="353" y="493"/>
                  </a:cubicBezTo>
                  <a:cubicBezTo>
                    <a:pt x="353" y="432"/>
                    <a:pt x="353" y="432"/>
                    <a:pt x="353" y="432"/>
                  </a:cubicBezTo>
                  <a:cubicBezTo>
                    <a:pt x="345" y="417"/>
                    <a:pt x="338" y="403"/>
                    <a:pt x="331" y="390"/>
                  </a:cubicBezTo>
                  <a:cubicBezTo>
                    <a:pt x="325" y="382"/>
                    <a:pt x="307" y="352"/>
                    <a:pt x="275" y="300"/>
                  </a:cubicBezTo>
                  <a:cubicBezTo>
                    <a:pt x="135" y="102"/>
                    <a:pt x="135" y="102"/>
                    <a:pt x="135" y="102"/>
                  </a:cubicBezTo>
                  <a:cubicBezTo>
                    <a:pt x="118" y="75"/>
                    <a:pt x="105" y="58"/>
                    <a:pt x="96" y="51"/>
                  </a:cubicBezTo>
                  <a:cubicBezTo>
                    <a:pt x="89" y="46"/>
                    <a:pt x="80" y="41"/>
                    <a:pt x="69" y="39"/>
                  </a:cubicBezTo>
                  <a:cubicBezTo>
                    <a:pt x="58" y="36"/>
                    <a:pt x="44" y="34"/>
                    <a:pt x="0" y="3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2" y="2"/>
                    <a:pt x="94" y="3"/>
                    <a:pt x="130" y="3"/>
                  </a:cubicBezTo>
                  <a:cubicBezTo>
                    <a:pt x="168" y="3"/>
                    <a:pt x="265" y="2"/>
                    <a:pt x="333" y="0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291" y="34"/>
                    <a:pt x="254" y="36"/>
                    <a:pt x="246" y="39"/>
                  </a:cubicBezTo>
                  <a:cubicBezTo>
                    <a:pt x="239" y="41"/>
                    <a:pt x="235" y="46"/>
                    <a:pt x="234" y="52"/>
                  </a:cubicBezTo>
                  <a:cubicBezTo>
                    <a:pt x="234" y="59"/>
                    <a:pt x="243" y="78"/>
                    <a:pt x="262" y="111"/>
                  </a:cubicBezTo>
                  <a:cubicBezTo>
                    <a:pt x="426" y="376"/>
                    <a:pt x="426" y="376"/>
                    <a:pt x="426" y="376"/>
                  </a:cubicBezTo>
                  <a:lnTo>
                    <a:pt x="601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15"/>
            <p:cNvSpPr>
              <a:spLocks noEditPoints="1"/>
            </p:cNvSpPr>
            <p:nvPr userDrawn="1"/>
          </p:nvSpPr>
          <p:spPr bwMode="auto">
            <a:xfrm>
              <a:off x="1558925" y="681038"/>
              <a:ext cx="263525" cy="246063"/>
            </a:xfrm>
            <a:custGeom>
              <a:avLst/>
              <a:gdLst>
                <a:gd name="T0" fmla="*/ 148 w 830"/>
                <a:gd name="T1" fmla="*/ 190 h 775"/>
                <a:gd name="T2" fmla="*/ 247 w 830"/>
                <a:gd name="T3" fmla="*/ 82 h 775"/>
                <a:gd name="T4" fmla="*/ 399 w 830"/>
                <a:gd name="T5" fmla="*/ 45 h 775"/>
                <a:gd name="T6" fmla="*/ 512 w 830"/>
                <a:gd name="T7" fmla="*/ 62 h 775"/>
                <a:gd name="T8" fmla="*/ 596 w 830"/>
                <a:gd name="T9" fmla="*/ 106 h 775"/>
                <a:gd name="T10" fmla="*/ 652 w 830"/>
                <a:gd name="T11" fmla="*/ 167 h 775"/>
                <a:gd name="T12" fmla="*/ 690 w 830"/>
                <a:gd name="T13" fmla="*/ 245 h 775"/>
                <a:gd name="T14" fmla="*/ 713 w 830"/>
                <a:gd name="T15" fmla="*/ 398 h 775"/>
                <a:gd name="T16" fmla="*/ 681 w 830"/>
                <a:gd name="T17" fmla="*/ 571 h 775"/>
                <a:gd name="T18" fmla="*/ 584 w 830"/>
                <a:gd name="T19" fmla="*/ 686 h 775"/>
                <a:gd name="T20" fmla="*/ 431 w 830"/>
                <a:gd name="T21" fmla="*/ 727 h 775"/>
                <a:gd name="T22" fmla="*/ 315 w 830"/>
                <a:gd name="T23" fmla="*/ 707 h 775"/>
                <a:gd name="T24" fmla="*/ 220 w 830"/>
                <a:gd name="T25" fmla="*/ 644 h 775"/>
                <a:gd name="T26" fmla="*/ 151 w 830"/>
                <a:gd name="T27" fmla="*/ 539 h 775"/>
                <a:gd name="T28" fmla="*/ 125 w 830"/>
                <a:gd name="T29" fmla="*/ 450 h 775"/>
                <a:gd name="T30" fmla="*/ 115 w 830"/>
                <a:gd name="T31" fmla="*/ 349 h 775"/>
                <a:gd name="T32" fmla="*/ 148 w 830"/>
                <a:gd name="T33" fmla="*/ 190 h 775"/>
                <a:gd name="T34" fmla="*/ 26 w 830"/>
                <a:gd name="T35" fmla="*/ 541 h 775"/>
                <a:gd name="T36" fmla="*/ 105 w 830"/>
                <a:gd name="T37" fmla="*/ 669 h 775"/>
                <a:gd name="T38" fmla="*/ 231 w 830"/>
                <a:gd name="T39" fmla="*/ 748 h 775"/>
                <a:gd name="T40" fmla="*/ 392 w 830"/>
                <a:gd name="T41" fmla="*/ 775 h 775"/>
                <a:gd name="T42" fmla="*/ 706 w 830"/>
                <a:gd name="T43" fmla="*/ 657 h 775"/>
                <a:gd name="T44" fmla="*/ 830 w 830"/>
                <a:gd name="T45" fmla="*/ 364 h 775"/>
                <a:gd name="T46" fmla="*/ 817 w 830"/>
                <a:gd name="T47" fmla="*/ 261 h 775"/>
                <a:gd name="T48" fmla="*/ 784 w 830"/>
                <a:gd name="T49" fmla="*/ 177 h 775"/>
                <a:gd name="T50" fmla="*/ 709 w 830"/>
                <a:gd name="T51" fmla="*/ 89 h 775"/>
                <a:gd name="T52" fmla="*/ 588 w 830"/>
                <a:gd name="T53" fmla="*/ 25 h 775"/>
                <a:gd name="T54" fmla="*/ 423 w 830"/>
                <a:gd name="T55" fmla="*/ 0 h 775"/>
                <a:gd name="T56" fmla="*/ 249 w 830"/>
                <a:gd name="T57" fmla="*/ 29 h 775"/>
                <a:gd name="T58" fmla="*/ 112 w 830"/>
                <a:gd name="T59" fmla="*/ 113 h 775"/>
                <a:gd name="T60" fmla="*/ 26 w 830"/>
                <a:gd name="T61" fmla="*/ 239 h 775"/>
                <a:gd name="T62" fmla="*/ 0 w 830"/>
                <a:gd name="T63" fmla="*/ 393 h 775"/>
                <a:gd name="T64" fmla="*/ 26 w 830"/>
                <a:gd name="T65" fmla="*/ 5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30" h="775">
                  <a:moveTo>
                    <a:pt x="148" y="190"/>
                  </a:moveTo>
                  <a:cubicBezTo>
                    <a:pt x="170" y="143"/>
                    <a:pt x="203" y="107"/>
                    <a:pt x="247" y="82"/>
                  </a:cubicBezTo>
                  <a:cubicBezTo>
                    <a:pt x="290" y="57"/>
                    <a:pt x="341" y="45"/>
                    <a:pt x="399" y="45"/>
                  </a:cubicBezTo>
                  <a:cubicBezTo>
                    <a:pt x="440" y="45"/>
                    <a:pt x="477" y="51"/>
                    <a:pt x="512" y="62"/>
                  </a:cubicBezTo>
                  <a:cubicBezTo>
                    <a:pt x="546" y="74"/>
                    <a:pt x="575" y="89"/>
                    <a:pt x="596" y="106"/>
                  </a:cubicBezTo>
                  <a:cubicBezTo>
                    <a:pt x="618" y="124"/>
                    <a:pt x="637" y="144"/>
                    <a:pt x="652" y="167"/>
                  </a:cubicBezTo>
                  <a:cubicBezTo>
                    <a:pt x="668" y="190"/>
                    <a:pt x="681" y="216"/>
                    <a:pt x="690" y="245"/>
                  </a:cubicBezTo>
                  <a:cubicBezTo>
                    <a:pt x="706" y="292"/>
                    <a:pt x="713" y="343"/>
                    <a:pt x="713" y="398"/>
                  </a:cubicBezTo>
                  <a:cubicBezTo>
                    <a:pt x="713" y="463"/>
                    <a:pt x="703" y="521"/>
                    <a:pt x="681" y="571"/>
                  </a:cubicBezTo>
                  <a:cubicBezTo>
                    <a:pt x="660" y="620"/>
                    <a:pt x="627" y="659"/>
                    <a:pt x="584" y="686"/>
                  </a:cubicBezTo>
                  <a:cubicBezTo>
                    <a:pt x="541" y="714"/>
                    <a:pt x="490" y="727"/>
                    <a:pt x="431" y="727"/>
                  </a:cubicBezTo>
                  <a:cubicBezTo>
                    <a:pt x="388" y="727"/>
                    <a:pt x="350" y="721"/>
                    <a:pt x="315" y="707"/>
                  </a:cubicBezTo>
                  <a:cubicBezTo>
                    <a:pt x="280" y="694"/>
                    <a:pt x="248" y="673"/>
                    <a:pt x="220" y="644"/>
                  </a:cubicBezTo>
                  <a:cubicBezTo>
                    <a:pt x="192" y="616"/>
                    <a:pt x="169" y="581"/>
                    <a:pt x="151" y="539"/>
                  </a:cubicBezTo>
                  <a:cubicBezTo>
                    <a:pt x="141" y="514"/>
                    <a:pt x="132" y="484"/>
                    <a:pt x="125" y="450"/>
                  </a:cubicBezTo>
                  <a:cubicBezTo>
                    <a:pt x="118" y="416"/>
                    <a:pt x="115" y="382"/>
                    <a:pt x="115" y="349"/>
                  </a:cubicBezTo>
                  <a:cubicBezTo>
                    <a:pt x="115" y="290"/>
                    <a:pt x="126" y="236"/>
                    <a:pt x="148" y="190"/>
                  </a:cubicBezTo>
                  <a:close/>
                  <a:moveTo>
                    <a:pt x="26" y="541"/>
                  </a:moveTo>
                  <a:cubicBezTo>
                    <a:pt x="44" y="591"/>
                    <a:pt x="70" y="634"/>
                    <a:pt x="105" y="669"/>
                  </a:cubicBezTo>
                  <a:cubicBezTo>
                    <a:pt x="139" y="704"/>
                    <a:pt x="181" y="730"/>
                    <a:pt x="231" y="748"/>
                  </a:cubicBezTo>
                  <a:cubicBezTo>
                    <a:pt x="281" y="765"/>
                    <a:pt x="335" y="775"/>
                    <a:pt x="392" y="775"/>
                  </a:cubicBezTo>
                  <a:cubicBezTo>
                    <a:pt x="518" y="775"/>
                    <a:pt x="623" y="736"/>
                    <a:pt x="706" y="657"/>
                  </a:cubicBezTo>
                  <a:cubicBezTo>
                    <a:pt x="788" y="579"/>
                    <a:pt x="830" y="481"/>
                    <a:pt x="830" y="364"/>
                  </a:cubicBezTo>
                  <a:cubicBezTo>
                    <a:pt x="830" y="327"/>
                    <a:pt x="826" y="293"/>
                    <a:pt x="817" y="261"/>
                  </a:cubicBezTo>
                  <a:cubicBezTo>
                    <a:pt x="809" y="228"/>
                    <a:pt x="798" y="200"/>
                    <a:pt x="784" y="177"/>
                  </a:cubicBezTo>
                  <a:cubicBezTo>
                    <a:pt x="766" y="145"/>
                    <a:pt x="741" y="116"/>
                    <a:pt x="709" y="89"/>
                  </a:cubicBezTo>
                  <a:cubicBezTo>
                    <a:pt x="678" y="62"/>
                    <a:pt x="637" y="41"/>
                    <a:pt x="588" y="25"/>
                  </a:cubicBezTo>
                  <a:cubicBezTo>
                    <a:pt x="538" y="8"/>
                    <a:pt x="484" y="0"/>
                    <a:pt x="423" y="0"/>
                  </a:cubicBezTo>
                  <a:cubicBezTo>
                    <a:pt x="358" y="0"/>
                    <a:pt x="300" y="10"/>
                    <a:pt x="249" y="29"/>
                  </a:cubicBezTo>
                  <a:cubicBezTo>
                    <a:pt x="198" y="48"/>
                    <a:pt x="152" y="76"/>
                    <a:pt x="112" y="113"/>
                  </a:cubicBezTo>
                  <a:cubicBezTo>
                    <a:pt x="72" y="151"/>
                    <a:pt x="43" y="193"/>
                    <a:pt x="26" y="239"/>
                  </a:cubicBezTo>
                  <a:cubicBezTo>
                    <a:pt x="8" y="286"/>
                    <a:pt x="0" y="337"/>
                    <a:pt x="0" y="393"/>
                  </a:cubicBezTo>
                  <a:cubicBezTo>
                    <a:pt x="0" y="441"/>
                    <a:pt x="9" y="491"/>
                    <a:pt x="26" y="5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37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" y="1371600"/>
            <a:ext cx="7827264" cy="3984171"/>
          </a:xfrm>
          <a:prstGeom prst="rect">
            <a:avLst/>
          </a:prstGeom>
        </p:spPr>
        <p:txBody>
          <a:bodyPr vert="horz" lIns="0" tIns="228600" rIns="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5632" y="6528816"/>
            <a:ext cx="658368" cy="109728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r">
              <a:defRPr sz="7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EB3F933A-77D8-42D7-BAA8-8E2245DCBF4B}" type="datetimeFigureOut">
              <a:rPr lang="en-US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5/5/2016</a:t>
            </a:fld>
            <a:endParaRPr lang="en-US" dirty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400" y="5417457"/>
            <a:ext cx="7834376" cy="457200"/>
          </a:xfrm>
          <a:prstGeom prst="rect">
            <a:avLst/>
          </a:prstGeom>
        </p:spPr>
        <p:txBody>
          <a:bodyPr vert="horz" lIns="0" tIns="45720" rIns="0" bIns="0" rtlCol="0" anchor="t" anchorCtr="0"/>
          <a:lstStyle>
            <a:lvl1pPr algn="r">
              <a:lnSpc>
                <a:spcPct val="90000"/>
              </a:lnSpc>
              <a:defRPr sz="14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5632" y="6931152"/>
            <a:ext cx="658368" cy="109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E3889A1F-07D5-41DD-8AB9-9F0E3D015B50}" type="slidenum">
              <a:rPr lang="en-US" smtClean="0">
                <a:solidFill>
                  <a:srgbClr val="009FE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9FE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6657945"/>
            <a:ext cx="2133600" cy="200055"/>
          </a:xfrm>
          <a:prstGeom prst="rect">
            <a:avLst/>
          </a:prstGeom>
        </p:spPr>
        <p:txBody>
          <a:bodyPr vert="horz" lIns="91440" tIns="45720" rIns="45720" bIns="45720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700" dirty="0" smtClean="0">
                <a:solidFill>
                  <a:srgbClr val="009FEE">
                    <a:lumMod val="40000"/>
                    <a:lumOff val="60000"/>
                  </a:srgbClr>
                </a:solidFill>
              </a:rPr>
              <a:t>©2014 MFMER  |  slide-</a:t>
            </a:r>
            <a:fld id="{D445C29B-035B-48ED-941F-A66A11A8A322}" type="slidenum">
              <a:rPr lang="en-US" sz="700" smtClean="0">
                <a:solidFill>
                  <a:srgbClr val="009FEE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700" dirty="0" smtClean="0">
              <a:solidFill>
                <a:srgbClr val="009FEE">
                  <a:lumMod val="40000"/>
                  <a:lumOff val="60000"/>
                </a:srgbClr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51900" y="5969681"/>
            <a:ext cx="1892808" cy="134604"/>
            <a:chOff x="4186238" y="2268538"/>
            <a:chExt cx="4195762" cy="306387"/>
          </a:xfrm>
          <a:solidFill>
            <a:srgbClr val="0046AD"/>
          </a:solidFill>
        </p:grpSpPr>
        <p:sp>
          <p:nvSpPr>
            <p:cNvPr id="61" name="Freeform 5"/>
            <p:cNvSpPr>
              <a:spLocks/>
            </p:cNvSpPr>
            <p:nvPr userDrawn="1"/>
          </p:nvSpPr>
          <p:spPr bwMode="auto">
            <a:xfrm>
              <a:off x="4186238" y="2271713"/>
              <a:ext cx="236537" cy="236537"/>
            </a:xfrm>
            <a:custGeom>
              <a:avLst/>
              <a:gdLst>
                <a:gd name="T0" fmla="*/ 0 w 149"/>
                <a:gd name="T1" fmla="*/ 0 h 149"/>
                <a:gd name="T2" fmla="*/ 28 w 149"/>
                <a:gd name="T3" fmla="*/ 0 h 149"/>
                <a:gd name="T4" fmla="*/ 73 w 149"/>
                <a:gd name="T5" fmla="*/ 125 h 149"/>
                <a:gd name="T6" fmla="*/ 120 w 149"/>
                <a:gd name="T7" fmla="*/ 0 h 149"/>
                <a:gd name="T8" fmla="*/ 149 w 149"/>
                <a:gd name="T9" fmla="*/ 0 h 149"/>
                <a:gd name="T10" fmla="*/ 149 w 149"/>
                <a:gd name="T11" fmla="*/ 149 h 149"/>
                <a:gd name="T12" fmla="*/ 130 w 149"/>
                <a:gd name="T13" fmla="*/ 149 h 149"/>
                <a:gd name="T14" fmla="*/ 130 w 149"/>
                <a:gd name="T15" fmla="*/ 26 h 149"/>
                <a:gd name="T16" fmla="*/ 130 w 149"/>
                <a:gd name="T17" fmla="*/ 26 h 149"/>
                <a:gd name="T18" fmla="*/ 83 w 149"/>
                <a:gd name="T19" fmla="*/ 149 h 149"/>
                <a:gd name="T20" fmla="*/ 66 w 149"/>
                <a:gd name="T21" fmla="*/ 149 h 149"/>
                <a:gd name="T22" fmla="*/ 19 w 149"/>
                <a:gd name="T23" fmla="*/ 26 h 149"/>
                <a:gd name="T24" fmla="*/ 19 w 149"/>
                <a:gd name="T25" fmla="*/ 26 h 149"/>
                <a:gd name="T26" fmla="*/ 19 w 149"/>
                <a:gd name="T27" fmla="*/ 149 h 149"/>
                <a:gd name="T28" fmla="*/ 0 w 149"/>
                <a:gd name="T29" fmla="*/ 149 h 149"/>
                <a:gd name="T30" fmla="*/ 0 w 149"/>
                <a:gd name="T3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9" h="149">
                  <a:moveTo>
                    <a:pt x="0" y="0"/>
                  </a:moveTo>
                  <a:lnTo>
                    <a:pt x="28" y="0"/>
                  </a:lnTo>
                  <a:lnTo>
                    <a:pt x="73" y="125"/>
                  </a:lnTo>
                  <a:lnTo>
                    <a:pt x="120" y="0"/>
                  </a:lnTo>
                  <a:lnTo>
                    <a:pt x="149" y="0"/>
                  </a:lnTo>
                  <a:lnTo>
                    <a:pt x="149" y="149"/>
                  </a:lnTo>
                  <a:lnTo>
                    <a:pt x="130" y="149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83" y="149"/>
                  </a:lnTo>
                  <a:lnTo>
                    <a:pt x="66" y="149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2" name="Freeform 6"/>
            <p:cNvSpPr>
              <a:spLocks noEditPoints="1"/>
            </p:cNvSpPr>
            <p:nvPr userDrawn="1"/>
          </p:nvSpPr>
          <p:spPr bwMode="auto">
            <a:xfrm>
              <a:off x="4456113" y="2332038"/>
              <a:ext cx="161925" cy="179387"/>
            </a:xfrm>
            <a:custGeom>
              <a:avLst/>
              <a:gdLst>
                <a:gd name="T0" fmla="*/ 43 w 43"/>
                <a:gd name="T1" fmla="*/ 47 h 48"/>
                <a:gd name="T2" fmla="*/ 37 w 43"/>
                <a:gd name="T3" fmla="*/ 48 h 48"/>
                <a:gd name="T4" fmla="*/ 31 w 43"/>
                <a:gd name="T5" fmla="*/ 41 h 48"/>
                <a:gd name="T6" fmla="*/ 15 w 43"/>
                <a:gd name="T7" fmla="*/ 48 h 48"/>
                <a:gd name="T8" fmla="*/ 0 w 43"/>
                <a:gd name="T9" fmla="*/ 35 h 48"/>
                <a:gd name="T10" fmla="*/ 15 w 43"/>
                <a:gd name="T11" fmla="*/ 21 h 48"/>
                <a:gd name="T12" fmla="*/ 31 w 43"/>
                <a:gd name="T13" fmla="*/ 15 h 48"/>
                <a:gd name="T14" fmla="*/ 21 w 43"/>
                <a:gd name="T15" fmla="*/ 7 h 48"/>
                <a:gd name="T16" fmla="*/ 9 w 43"/>
                <a:gd name="T17" fmla="*/ 16 h 48"/>
                <a:gd name="T18" fmla="*/ 2 w 43"/>
                <a:gd name="T19" fmla="*/ 16 h 48"/>
                <a:gd name="T20" fmla="*/ 21 w 43"/>
                <a:gd name="T21" fmla="*/ 0 h 48"/>
                <a:gd name="T22" fmla="*/ 38 w 43"/>
                <a:gd name="T23" fmla="*/ 13 h 48"/>
                <a:gd name="T24" fmla="*/ 38 w 43"/>
                <a:gd name="T25" fmla="*/ 36 h 48"/>
                <a:gd name="T26" fmla="*/ 40 w 43"/>
                <a:gd name="T27" fmla="*/ 41 h 48"/>
                <a:gd name="T28" fmla="*/ 43 w 43"/>
                <a:gd name="T29" fmla="*/ 41 h 48"/>
                <a:gd name="T30" fmla="*/ 43 w 43"/>
                <a:gd name="T31" fmla="*/ 47 h 48"/>
                <a:gd name="T32" fmla="*/ 31 w 43"/>
                <a:gd name="T33" fmla="*/ 23 h 48"/>
                <a:gd name="T34" fmla="*/ 17 w 43"/>
                <a:gd name="T35" fmla="*/ 26 h 48"/>
                <a:gd name="T36" fmla="*/ 8 w 43"/>
                <a:gd name="T37" fmla="*/ 35 h 48"/>
                <a:gd name="T38" fmla="*/ 17 w 43"/>
                <a:gd name="T39" fmla="*/ 41 h 48"/>
                <a:gd name="T40" fmla="*/ 31 w 43"/>
                <a:gd name="T41" fmla="*/ 31 h 48"/>
                <a:gd name="T42" fmla="*/ 31 w 43"/>
                <a:gd name="T43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3" h="48">
                  <a:moveTo>
                    <a:pt x="43" y="47"/>
                  </a:moveTo>
                  <a:cubicBezTo>
                    <a:pt x="41" y="48"/>
                    <a:pt x="40" y="48"/>
                    <a:pt x="37" y="48"/>
                  </a:cubicBezTo>
                  <a:cubicBezTo>
                    <a:pt x="33" y="48"/>
                    <a:pt x="31" y="46"/>
                    <a:pt x="31" y="41"/>
                  </a:cubicBezTo>
                  <a:cubicBezTo>
                    <a:pt x="27" y="46"/>
                    <a:pt x="21" y="48"/>
                    <a:pt x="15" y="48"/>
                  </a:cubicBezTo>
                  <a:cubicBezTo>
                    <a:pt x="7" y="48"/>
                    <a:pt x="0" y="44"/>
                    <a:pt x="0" y="35"/>
                  </a:cubicBezTo>
                  <a:cubicBezTo>
                    <a:pt x="0" y="25"/>
                    <a:pt x="8" y="23"/>
                    <a:pt x="15" y="21"/>
                  </a:cubicBezTo>
                  <a:cubicBezTo>
                    <a:pt x="24" y="20"/>
                    <a:pt x="31" y="20"/>
                    <a:pt x="31" y="15"/>
                  </a:cubicBezTo>
                  <a:cubicBezTo>
                    <a:pt x="31" y="8"/>
                    <a:pt x="25" y="7"/>
                    <a:pt x="21" y="7"/>
                  </a:cubicBezTo>
                  <a:cubicBezTo>
                    <a:pt x="14" y="7"/>
                    <a:pt x="10" y="9"/>
                    <a:pt x="9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4"/>
                    <a:pt x="11" y="0"/>
                    <a:pt x="21" y="0"/>
                  </a:cubicBezTo>
                  <a:cubicBezTo>
                    <a:pt x="29" y="0"/>
                    <a:pt x="38" y="2"/>
                    <a:pt x="38" y="13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40"/>
                    <a:pt x="38" y="41"/>
                    <a:pt x="40" y="41"/>
                  </a:cubicBezTo>
                  <a:cubicBezTo>
                    <a:pt x="41" y="41"/>
                    <a:pt x="42" y="41"/>
                    <a:pt x="43" y="41"/>
                  </a:cubicBezTo>
                  <a:lnTo>
                    <a:pt x="43" y="47"/>
                  </a:lnTo>
                  <a:close/>
                  <a:moveTo>
                    <a:pt x="31" y="23"/>
                  </a:moveTo>
                  <a:cubicBezTo>
                    <a:pt x="28" y="26"/>
                    <a:pt x="22" y="26"/>
                    <a:pt x="17" y="26"/>
                  </a:cubicBezTo>
                  <a:cubicBezTo>
                    <a:pt x="12" y="27"/>
                    <a:pt x="8" y="29"/>
                    <a:pt x="8" y="35"/>
                  </a:cubicBezTo>
                  <a:cubicBezTo>
                    <a:pt x="8" y="40"/>
                    <a:pt x="12" y="41"/>
                    <a:pt x="17" y="41"/>
                  </a:cubicBezTo>
                  <a:cubicBezTo>
                    <a:pt x="27" y="41"/>
                    <a:pt x="31" y="35"/>
                    <a:pt x="31" y="31"/>
                  </a:cubicBezTo>
                  <a:lnTo>
                    <a:pt x="31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auto">
            <a:xfrm>
              <a:off x="4621213" y="2336800"/>
              <a:ext cx="157162" cy="238125"/>
            </a:xfrm>
            <a:custGeom>
              <a:avLst/>
              <a:gdLst>
                <a:gd name="T0" fmla="*/ 22 w 42"/>
                <a:gd name="T1" fmla="*/ 52 h 64"/>
                <a:gd name="T2" fmla="*/ 9 w 42"/>
                <a:gd name="T3" fmla="*/ 64 h 64"/>
                <a:gd name="T4" fmla="*/ 4 w 42"/>
                <a:gd name="T5" fmla="*/ 63 h 64"/>
                <a:gd name="T6" fmla="*/ 4 w 42"/>
                <a:gd name="T7" fmla="*/ 56 h 64"/>
                <a:gd name="T8" fmla="*/ 8 w 42"/>
                <a:gd name="T9" fmla="*/ 58 h 64"/>
                <a:gd name="T10" fmla="*/ 15 w 42"/>
                <a:gd name="T11" fmla="*/ 53 h 64"/>
                <a:gd name="T12" fmla="*/ 18 w 42"/>
                <a:gd name="T13" fmla="*/ 46 h 64"/>
                <a:gd name="T14" fmla="*/ 0 w 42"/>
                <a:gd name="T15" fmla="*/ 0 h 64"/>
                <a:gd name="T16" fmla="*/ 8 w 42"/>
                <a:gd name="T17" fmla="*/ 0 h 64"/>
                <a:gd name="T18" fmla="*/ 21 w 42"/>
                <a:gd name="T19" fmla="*/ 38 h 64"/>
                <a:gd name="T20" fmla="*/ 22 w 42"/>
                <a:gd name="T21" fmla="*/ 38 h 64"/>
                <a:gd name="T22" fmla="*/ 34 w 42"/>
                <a:gd name="T23" fmla="*/ 0 h 64"/>
                <a:gd name="T24" fmla="*/ 42 w 42"/>
                <a:gd name="T25" fmla="*/ 0 h 64"/>
                <a:gd name="T26" fmla="*/ 22 w 42"/>
                <a:gd name="T27" fmla="*/ 5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4">
                  <a:moveTo>
                    <a:pt x="22" y="52"/>
                  </a:moveTo>
                  <a:cubicBezTo>
                    <a:pt x="19" y="61"/>
                    <a:pt x="16" y="64"/>
                    <a:pt x="9" y="64"/>
                  </a:cubicBezTo>
                  <a:cubicBezTo>
                    <a:pt x="8" y="64"/>
                    <a:pt x="6" y="64"/>
                    <a:pt x="4" y="63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6" y="57"/>
                    <a:pt x="7" y="58"/>
                    <a:pt x="8" y="58"/>
                  </a:cubicBezTo>
                  <a:cubicBezTo>
                    <a:pt x="12" y="58"/>
                    <a:pt x="13" y="56"/>
                    <a:pt x="15" y="53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auto">
            <a:xfrm>
              <a:off x="4789488" y="2332038"/>
              <a:ext cx="165100" cy="179387"/>
            </a:xfrm>
            <a:custGeom>
              <a:avLst/>
              <a:gdLst>
                <a:gd name="T0" fmla="*/ 22 w 44"/>
                <a:gd name="T1" fmla="*/ 0 h 48"/>
                <a:gd name="T2" fmla="*/ 44 w 44"/>
                <a:gd name="T3" fmla="*/ 24 h 48"/>
                <a:gd name="T4" fmla="*/ 22 w 44"/>
                <a:gd name="T5" fmla="*/ 48 h 48"/>
                <a:gd name="T6" fmla="*/ 0 w 44"/>
                <a:gd name="T7" fmla="*/ 24 h 48"/>
                <a:gd name="T8" fmla="*/ 22 w 44"/>
                <a:gd name="T9" fmla="*/ 0 h 48"/>
                <a:gd name="T10" fmla="*/ 22 w 44"/>
                <a:gd name="T11" fmla="*/ 41 h 48"/>
                <a:gd name="T12" fmla="*/ 36 w 44"/>
                <a:gd name="T13" fmla="*/ 24 h 48"/>
                <a:gd name="T14" fmla="*/ 22 w 44"/>
                <a:gd name="T15" fmla="*/ 7 h 48"/>
                <a:gd name="T16" fmla="*/ 8 w 44"/>
                <a:gd name="T17" fmla="*/ 24 h 48"/>
                <a:gd name="T18" fmla="*/ 22 w 44"/>
                <a:gd name="T1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8">
                  <a:moveTo>
                    <a:pt x="22" y="0"/>
                  </a:moveTo>
                  <a:cubicBezTo>
                    <a:pt x="37" y="0"/>
                    <a:pt x="44" y="11"/>
                    <a:pt x="44" y="24"/>
                  </a:cubicBezTo>
                  <a:cubicBezTo>
                    <a:pt x="44" y="37"/>
                    <a:pt x="37" y="48"/>
                    <a:pt x="22" y="48"/>
                  </a:cubicBezTo>
                  <a:cubicBezTo>
                    <a:pt x="8" y="48"/>
                    <a:pt x="0" y="37"/>
                    <a:pt x="0" y="24"/>
                  </a:cubicBezTo>
                  <a:cubicBezTo>
                    <a:pt x="0" y="11"/>
                    <a:pt x="8" y="0"/>
                    <a:pt x="22" y="0"/>
                  </a:cubicBezTo>
                  <a:close/>
                  <a:moveTo>
                    <a:pt x="22" y="41"/>
                  </a:moveTo>
                  <a:cubicBezTo>
                    <a:pt x="30" y="41"/>
                    <a:pt x="36" y="35"/>
                    <a:pt x="36" y="24"/>
                  </a:cubicBezTo>
                  <a:cubicBezTo>
                    <a:pt x="36" y="13"/>
                    <a:pt x="30" y="7"/>
                    <a:pt x="22" y="7"/>
                  </a:cubicBezTo>
                  <a:cubicBezTo>
                    <a:pt x="14" y="7"/>
                    <a:pt x="8" y="13"/>
                    <a:pt x="8" y="24"/>
                  </a:cubicBezTo>
                  <a:cubicBezTo>
                    <a:pt x="8" y="35"/>
                    <a:pt x="14" y="41"/>
                    <a:pt x="22" y="4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5" name="Freeform 9"/>
            <p:cNvSpPr>
              <a:spLocks/>
            </p:cNvSpPr>
            <p:nvPr userDrawn="1"/>
          </p:nvSpPr>
          <p:spPr bwMode="auto">
            <a:xfrm>
              <a:off x="5067300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29 w 56"/>
                <a:gd name="T3" fmla="*/ 7 h 65"/>
                <a:gd name="T4" fmla="*/ 8 w 56"/>
                <a:gd name="T5" fmla="*/ 32 h 65"/>
                <a:gd name="T6" fmla="*/ 29 w 56"/>
                <a:gd name="T7" fmla="*/ 58 h 65"/>
                <a:gd name="T8" fmla="*/ 47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29 w 56"/>
                <a:gd name="T17" fmla="*/ 0 h 65"/>
                <a:gd name="T18" fmla="*/ 55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29" y="7"/>
                  </a:cubicBezTo>
                  <a:cubicBezTo>
                    <a:pt x="14" y="7"/>
                    <a:pt x="8" y="19"/>
                    <a:pt x="8" y="32"/>
                  </a:cubicBezTo>
                  <a:cubicBezTo>
                    <a:pt x="8" y="46"/>
                    <a:pt x="14" y="58"/>
                    <a:pt x="29" y="58"/>
                  </a:cubicBezTo>
                  <a:cubicBezTo>
                    <a:pt x="40" y="58"/>
                    <a:pt x="47" y="51"/>
                    <a:pt x="47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4" y="56"/>
                    <a:pt x="44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29" y="0"/>
                  </a:cubicBezTo>
                  <a:cubicBezTo>
                    <a:pt x="42" y="0"/>
                    <a:pt x="53" y="7"/>
                    <a:pt x="55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6" name="Rectangle 10"/>
            <p:cNvSpPr>
              <a:spLocks noChangeArrowheads="1"/>
            </p:cNvSpPr>
            <p:nvPr userDrawn="1"/>
          </p:nvSpPr>
          <p:spPr bwMode="auto">
            <a:xfrm>
              <a:off x="5307013" y="2271713"/>
              <a:ext cx="30162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auto">
            <a:xfrm>
              <a:off x="5378450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8" name="Freeform 12"/>
            <p:cNvSpPr>
              <a:spLocks/>
            </p:cNvSpPr>
            <p:nvPr userDrawn="1"/>
          </p:nvSpPr>
          <p:spPr bwMode="auto">
            <a:xfrm>
              <a:off x="5446713" y="2332038"/>
              <a:ext cx="141287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auto">
            <a:xfrm>
              <a:off x="5626100" y="2271713"/>
              <a:ext cx="30162" cy="236537"/>
            </a:xfrm>
            <a:custGeom>
              <a:avLst/>
              <a:gdLst>
                <a:gd name="T0" fmla="*/ 19 w 19"/>
                <a:gd name="T1" fmla="*/ 22 h 149"/>
                <a:gd name="T2" fmla="*/ 0 w 19"/>
                <a:gd name="T3" fmla="*/ 22 h 149"/>
                <a:gd name="T4" fmla="*/ 0 w 19"/>
                <a:gd name="T5" fmla="*/ 0 h 149"/>
                <a:gd name="T6" fmla="*/ 19 w 19"/>
                <a:gd name="T7" fmla="*/ 0 h 149"/>
                <a:gd name="T8" fmla="*/ 19 w 19"/>
                <a:gd name="T9" fmla="*/ 22 h 149"/>
                <a:gd name="T10" fmla="*/ 0 w 19"/>
                <a:gd name="T11" fmla="*/ 41 h 149"/>
                <a:gd name="T12" fmla="*/ 19 w 19"/>
                <a:gd name="T13" fmla="*/ 41 h 149"/>
                <a:gd name="T14" fmla="*/ 19 w 19"/>
                <a:gd name="T15" fmla="*/ 149 h 149"/>
                <a:gd name="T16" fmla="*/ 0 w 19"/>
                <a:gd name="T17" fmla="*/ 149 h 149"/>
                <a:gd name="T18" fmla="*/ 0 w 19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149">
                  <a:moveTo>
                    <a:pt x="19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22"/>
                  </a:lnTo>
                  <a:close/>
                  <a:moveTo>
                    <a:pt x="0" y="41"/>
                  </a:moveTo>
                  <a:lnTo>
                    <a:pt x="19" y="41"/>
                  </a:lnTo>
                  <a:lnTo>
                    <a:pt x="19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0" name="Freeform 14"/>
            <p:cNvSpPr>
              <a:spLocks/>
            </p:cNvSpPr>
            <p:nvPr userDrawn="1"/>
          </p:nvSpPr>
          <p:spPr bwMode="auto">
            <a:xfrm>
              <a:off x="5686425" y="2332038"/>
              <a:ext cx="153987" cy="179387"/>
            </a:xfrm>
            <a:custGeom>
              <a:avLst/>
              <a:gdLst>
                <a:gd name="T0" fmla="*/ 33 w 41"/>
                <a:gd name="T1" fmla="*/ 16 h 48"/>
                <a:gd name="T2" fmla="*/ 22 w 41"/>
                <a:gd name="T3" fmla="*/ 7 h 48"/>
                <a:gd name="T4" fmla="*/ 8 w 41"/>
                <a:gd name="T5" fmla="*/ 25 h 48"/>
                <a:gd name="T6" fmla="*/ 21 w 41"/>
                <a:gd name="T7" fmla="*/ 41 h 48"/>
                <a:gd name="T8" fmla="*/ 33 w 41"/>
                <a:gd name="T9" fmla="*/ 30 h 48"/>
                <a:gd name="T10" fmla="*/ 41 w 41"/>
                <a:gd name="T11" fmla="*/ 30 h 48"/>
                <a:gd name="T12" fmla="*/ 21 w 41"/>
                <a:gd name="T13" fmla="*/ 48 h 48"/>
                <a:gd name="T14" fmla="*/ 0 w 41"/>
                <a:gd name="T15" fmla="*/ 25 h 48"/>
                <a:gd name="T16" fmla="*/ 21 w 41"/>
                <a:gd name="T17" fmla="*/ 0 h 48"/>
                <a:gd name="T18" fmla="*/ 41 w 41"/>
                <a:gd name="T19" fmla="*/ 16 h 48"/>
                <a:gd name="T20" fmla="*/ 33 w 41"/>
                <a:gd name="T21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8">
                  <a:moveTo>
                    <a:pt x="33" y="16"/>
                  </a:moveTo>
                  <a:cubicBezTo>
                    <a:pt x="32" y="10"/>
                    <a:pt x="28" y="7"/>
                    <a:pt x="22" y="7"/>
                  </a:cubicBezTo>
                  <a:cubicBezTo>
                    <a:pt x="11" y="7"/>
                    <a:pt x="8" y="15"/>
                    <a:pt x="8" y="25"/>
                  </a:cubicBezTo>
                  <a:cubicBezTo>
                    <a:pt x="8" y="33"/>
                    <a:pt x="11" y="41"/>
                    <a:pt x="21" y="41"/>
                  </a:cubicBezTo>
                  <a:cubicBezTo>
                    <a:pt x="28" y="41"/>
                    <a:pt x="32" y="37"/>
                    <a:pt x="33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39" y="41"/>
                    <a:pt x="32" y="48"/>
                    <a:pt x="21" y="48"/>
                  </a:cubicBezTo>
                  <a:cubicBezTo>
                    <a:pt x="7" y="48"/>
                    <a:pt x="0" y="38"/>
                    <a:pt x="0" y="25"/>
                  </a:cubicBezTo>
                  <a:cubicBezTo>
                    <a:pt x="0" y="11"/>
                    <a:pt x="7" y="0"/>
                    <a:pt x="21" y="0"/>
                  </a:cubicBezTo>
                  <a:cubicBezTo>
                    <a:pt x="32" y="0"/>
                    <a:pt x="40" y="5"/>
                    <a:pt x="41" y="16"/>
                  </a:cubicBezTo>
                  <a:lnTo>
                    <a:pt x="33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1" name="Freeform 15"/>
            <p:cNvSpPr>
              <a:spLocks/>
            </p:cNvSpPr>
            <p:nvPr userDrawn="1"/>
          </p:nvSpPr>
          <p:spPr bwMode="auto">
            <a:xfrm>
              <a:off x="5948363" y="2268538"/>
              <a:ext cx="209550" cy="242887"/>
            </a:xfrm>
            <a:custGeom>
              <a:avLst/>
              <a:gdLst>
                <a:gd name="T0" fmla="*/ 47 w 56"/>
                <a:gd name="T1" fmla="*/ 20 h 65"/>
                <a:gd name="T2" fmla="*/ 30 w 56"/>
                <a:gd name="T3" fmla="*/ 7 h 65"/>
                <a:gd name="T4" fmla="*/ 8 w 56"/>
                <a:gd name="T5" fmla="*/ 32 h 65"/>
                <a:gd name="T6" fmla="*/ 30 w 56"/>
                <a:gd name="T7" fmla="*/ 58 h 65"/>
                <a:gd name="T8" fmla="*/ 48 w 56"/>
                <a:gd name="T9" fmla="*/ 40 h 65"/>
                <a:gd name="T10" fmla="*/ 56 w 56"/>
                <a:gd name="T11" fmla="*/ 40 h 65"/>
                <a:gd name="T12" fmla="*/ 29 w 56"/>
                <a:gd name="T13" fmla="*/ 65 h 65"/>
                <a:gd name="T14" fmla="*/ 0 w 56"/>
                <a:gd name="T15" fmla="*/ 33 h 65"/>
                <a:gd name="T16" fmla="*/ 30 w 56"/>
                <a:gd name="T17" fmla="*/ 0 h 65"/>
                <a:gd name="T18" fmla="*/ 56 w 56"/>
                <a:gd name="T19" fmla="*/ 20 h 65"/>
                <a:gd name="T20" fmla="*/ 47 w 56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65">
                  <a:moveTo>
                    <a:pt x="47" y="20"/>
                  </a:moveTo>
                  <a:cubicBezTo>
                    <a:pt x="45" y="11"/>
                    <a:pt x="38" y="7"/>
                    <a:pt x="30" y="7"/>
                  </a:cubicBezTo>
                  <a:cubicBezTo>
                    <a:pt x="15" y="7"/>
                    <a:pt x="8" y="19"/>
                    <a:pt x="8" y="32"/>
                  </a:cubicBezTo>
                  <a:cubicBezTo>
                    <a:pt x="8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9" y="65"/>
                    <a:pt x="0" y="51"/>
                    <a:pt x="0" y="33"/>
                  </a:cubicBezTo>
                  <a:cubicBezTo>
                    <a:pt x="0" y="14"/>
                    <a:pt x="10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7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2" name="Freeform 16"/>
            <p:cNvSpPr>
              <a:spLocks/>
            </p:cNvSpPr>
            <p:nvPr userDrawn="1"/>
          </p:nvSpPr>
          <p:spPr bwMode="auto">
            <a:xfrm>
              <a:off x="6188075" y="2271713"/>
              <a:ext cx="142875" cy="236537"/>
            </a:xfrm>
            <a:custGeom>
              <a:avLst/>
              <a:gdLst>
                <a:gd name="T0" fmla="*/ 0 w 38"/>
                <a:gd name="T1" fmla="*/ 0 h 63"/>
                <a:gd name="T2" fmla="*/ 8 w 38"/>
                <a:gd name="T3" fmla="*/ 0 h 63"/>
                <a:gd name="T4" fmla="*/ 8 w 38"/>
                <a:gd name="T5" fmla="*/ 24 h 63"/>
                <a:gd name="T6" fmla="*/ 8 w 38"/>
                <a:gd name="T7" fmla="*/ 24 h 63"/>
                <a:gd name="T8" fmla="*/ 22 w 38"/>
                <a:gd name="T9" fmla="*/ 16 h 63"/>
                <a:gd name="T10" fmla="*/ 38 w 38"/>
                <a:gd name="T11" fmla="*/ 33 h 63"/>
                <a:gd name="T12" fmla="*/ 38 w 38"/>
                <a:gd name="T13" fmla="*/ 63 h 63"/>
                <a:gd name="T14" fmla="*/ 30 w 38"/>
                <a:gd name="T15" fmla="*/ 63 h 63"/>
                <a:gd name="T16" fmla="*/ 30 w 38"/>
                <a:gd name="T17" fmla="*/ 32 h 63"/>
                <a:gd name="T18" fmla="*/ 21 w 38"/>
                <a:gd name="T19" fmla="*/ 23 h 63"/>
                <a:gd name="T20" fmla="*/ 8 w 38"/>
                <a:gd name="T21" fmla="*/ 37 h 63"/>
                <a:gd name="T22" fmla="*/ 8 w 38"/>
                <a:gd name="T23" fmla="*/ 63 h 63"/>
                <a:gd name="T24" fmla="*/ 0 w 38"/>
                <a:gd name="T25" fmla="*/ 63 h 63"/>
                <a:gd name="T26" fmla="*/ 0 w 38"/>
                <a:gd name="T2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63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0" y="19"/>
                    <a:pt x="17" y="16"/>
                    <a:pt x="22" y="16"/>
                  </a:cubicBezTo>
                  <a:cubicBezTo>
                    <a:pt x="34" y="16"/>
                    <a:pt x="38" y="23"/>
                    <a:pt x="38" y="3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27"/>
                    <a:pt x="27" y="23"/>
                    <a:pt x="21" y="23"/>
                  </a:cubicBezTo>
                  <a:cubicBezTo>
                    <a:pt x="12" y="23"/>
                    <a:pt x="8" y="29"/>
                    <a:pt x="8" y="3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0" y="63"/>
                    <a:pt x="0" y="63"/>
                    <a:pt x="0" y="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auto">
            <a:xfrm>
              <a:off x="6372225" y="2271713"/>
              <a:ext cx="26987" cy="236537"/>
            </a:xfrm>
            <a:custGeom>
              <a:avLst/>
              <a:gdLst>
                <a:gd name="T0" fmla="*/ 17 w 17"/>
                <a:gd name="T1" fmla="*/ 22 h 149"/>
                <a:gd name="T2" fmla="*/ 0 w 17"/>
                <a:gd name="T3" fmla="*/ 22 h 149"/>
                <a:gd name="T4" fmla="*/ 0 w 17"/>
                <a:gd name="T5" fmla="*/ 0 h 149"/>
                <a:gd name="T6" fmla="*/ 17 w 17"/>
                <a:gd name="T7" fmla="*/ 0 h 149"/>
                <a:gd name="T8" fmla="*/ 17 w 17"/>
                <a:gd name="T9" fmla="*/ 22 h 149"/>
                <a:gd name="T10" fmla="*/ 0 w 17"/>
                <a:gd name="T11" fmla="*/ 41 h 149"/>
                <a:gd name="T12" fmla="*/ 17 w 17"/>
                <a:gd name="T13" fmla="*/ 41 h 149"/>
                <a:gd name="T14" fmla="*/ 17 w 17"/>
                <a:gd name="T15" fmla="*/ 149 h 149"/>
                <a:gd name="T16" fmla="*/ 0 w 17"/>
                <a:gd name="T17" fmla="*/ 149 h 149"/>
                <a:gd name="T18" fmla="*/ 0 w 17"/>
                <a:gd name="T19" fmla="*/ 4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49">
                  <a:moveTo>
                    <a:pt x="17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22"/>
                  </a:lnTo>
                  <a:close/>
                  <a:moveTo>
                    <a:pt x="0" y="41"/>
                  </a:moveTo>
                  <a:lnTo>
                    <a:pt x="17" y="41"/>
                  </a:lnTo>
                  <a:lnTo>
                    <a:pt x="17" y="149"/>
                  </a:lnTo>
                  <a:lnTo>
                    <a:pt x="0" y="149"/>
                  </a:lnTo>
                  <a:lnTo>
                    <a:pt x="0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4" name="Rectangle 18"/>
            <p:cNvSpPr>
              <a:spLocks noChangeArrowheads="1"/>
            </p:cNvSpPr>
            <p:nvPr userDrawn="1"/>
          </p:nvSpPr>
          <p:spPr bwMode="auto">
            <a:xfrm>
              <a:off x="6440488" y="2271713"/>
              <a:ext cx="28575" cy="236537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auto">
            <a:xfrm>
              <a:off x="6499225" y="2271713"/>
              <a:ext cx="161925" cy="239712"/>
            </a:xfrm>
            <a:custGeom>
              <a:avLst/>
              <a:gdLst>
                <a:gd name="T0" fmla="*/ 43 w 43"/>
                <a:gd name="T1" fmla="*/ 63 h 64"/>
                <a:gd name="T2" fmla="*/ 35 w 43"/>
                <a:gd name="T3" fmla="*/ 63 h 64"/>
                <a:gd name="T4" fmla="*/ 35 w 43"/>
                <a:gd name="T5" fmla="*/ 57 h 64"/>
                <a:gd name="T6" fmla="*/ 35 w 43"/>
                <a:gd name="T7" fmla="*/ 57 h 64"/>
                <a:gd name="T8" fmla="*/ 21 w 43"/>
                <a:gd name="T9" fmla="*/ 64 h 64"/>
                <a:gd name="T10" fmla="*/ 0 w 43"/>
                <a:gd name="T11" fmla="*/ 40 h 64"/>
                <a:gd name="T12" fmla="*/ 20 w 43"/>
                <a:gd name="T13" fmla="*/ 16 h 64"/>
                <a:gd name="T14" fmla="*/ 35 w 43"/>
                <a:gd name="T15" fmla="*/ 23 h 64"/>
                <a:gd name="T16" fmla="*/ 35 w 43"/>
                <a:gd name="T17" fmla="*/ 23 h 64"/>
                <a:gd name="T18" fmla="*/ 35 w 43"/>
                <a:gd name="T19" fmla="*/ 0 h 64"/>
                <a:gd name="T20" fmla="*/ 43 w 43"/>
                <a:gd name="T21" fmla="*/ 0 h 64"/>
                <a:gd name="T22" fmla="*/ 43 w 43"/>
                <a:gd name="T23" fmla="*/ 63 h 64"/>
                <a:gd name="T24" fmla="*/ 22 w 43"/>
                <a:gd name="T25" fmla="*/ 57 h 64"/>
                <a:gd name="T26" fmla="*/ 36 w 43"/>
                <a:gd name="T27" fmla="*/ 40 h 64"/>
                <a:gd name="T28" fmla="*/ 21 w 43"/>
                <a:gd name="T29" fmla="*/ 23 h 64"/>
                <a:gd name="T30" fmla="*/ 8 w 43"/>
                <a:gd name="T31" fmla="*/ 41 h 64"/>
                <a:gd name="T32" fmla="*/ 22 w 43"/>
                <a:gd name="T33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64">
                  <a:moveTo>
                    <a:pt x="43" y="63"/>
                  </a:moveTo>
                  <a:cubicBezTo>
                    <a:pt x="35" y="63"/>
                    <a:pt x="35" y="63"/>
                    <a:pt x="35" y="63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3" y="62"/>
                    <a:pt x="27" y="64"/>
                    <a:pt x="21" y="64"/>
                  </a:cubicBezTo>
                  <a:cubicBezTo>
                    <a:pt x="7" y="64"/>
                    <a:pt x="0" y="53"/>
                    <a:pt x="0" y="40"/>
                  </a:cubicBezTo>
                  <a:cubicBezTo>
                    <a:pt x="0" y="27"/>
                    <a:pt x="7" y="16"/>
                    <a:pt x="20" y="16"/>
                  </a:cubicBezTo>
                  <a:cubicBezTo>
                    <a:pt x="25" y="16"/>
                    <a:pt x="32" y="18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3" y="0"/>
                    <a:pt x="43" y="0"/>
                    <a:pt x="43" y="0"/>
                  </a:cubicBezTo>
                  <a:lnTo>
                    <a:pt x="43" y="63"/>
                  </a:lnTo>
                  <a:close/>
                  <a:moveTo>
                    <a:pt x="22" y="57"/>
                  </a:moveTo>
                  <a:cubicBezTo>
                    <a:pt x="32" y="57"/>
                    <a:pt x="36" y="49"/>
                    <a:pt x="36" y="40"/>
                  </a:cubicBezTo>
                  <a:cubicBezTo>
                    <a:pt x="36" y="31"/>
                    <a:pt x="32" y="23"/>
                    <a:pt x="21" y="23"/>
                  </a:cubicBezTo>
                  <a:cubicBezTo>
                    <a:pt x="11" y="23"/>
                    <a:pt x="8" y="32"/>
                    <a:pt x="8" y="41"/>
                  </a:cubicBezTo>
                  <a:cubicBezTo>
                    <a:pt x="8" y="49"/>
                    <a:pt x="12" y="57"/>
                    <a:pt x="22" y="5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auto">
            <a:xfrm>
              <a:off x="6699250" y="2332038"/>
              <a:ext cx="88900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7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7 w 24"/>
                <a:gd name="T13" fmla="*/ 27 h 47"/>
                <a:gd name="T14" fmla="*/ 7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7" y="15"/>
                    <a:pt x="7" y="2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auto">
            <a:xfrm>
              <a:off x="678815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3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5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5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3" y="41"/>
                    <a:pt x="23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5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4" y="7"/>
                    <a:pt x="9" y="13"/>
                    <a:pt x="8" y="20"/>
                  </a:cubicBezTo>
                  <a:lnTo>
                    <a:pt x="35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8" name="Freeform 22"/>
            <p:cNvSpPr>
              <a:spLocks/>
            </p:cNvSpPr>
            <p:nvPr userDrawn="1"/>
          </p:nvSpPr>
          <p:spPr bwMode="auto">
            <a:xfrm>
              <a:off x="697230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8 w 38"/>
                <a:gd name="T21" fmla="*/ 21 h 47"/>
                <a:gd name="T22" fmla="*/ 8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1" y="3"/>
                    <a:pt x="16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8" y="13"/>
                    <a:pt x="8" y="21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79" name="Freeform 23"/>
            <p:cNvSpPr>
              <a:spLocks/>
            </p:cNvSpPr>
            <p:nvPr userDrawn="1"/>
          </p:nvSpPr>
          <p:spPr bwMode="auto">
            <a:xfrm>
              <a:off x="7129463" y="2271713"/>
              <a:ext cx="33337" cy="87312"/>
            </a:xfrm>
            <a:custGeom>
              <a:avLst/>
              <a:gdLst>
                <a:gd name="T0" fmla="*/ 0 w 9"/>
                <a:gd name="T1" fmla="*/ 0 h 23"/>
                <a:gd name="T2" fmla="*/ 9 w 9"/>
                <a:gd name="T3" fmla="*/ 0 h 23"/>
                <a:gd name="T4" fmla="*/ 9 w 9"/>
                <a:gd name="T5" fmla="*/ 10 h 23"/>
                <a:gd name="T6" fmla="*/ 0 w 9"/>
                <a:gd name="T7" fmla="*/ 23 h 23"/>
                <a:gd name="T8" fmla="*/ 0 w 9"/>
                <a:gd name="T9" fmla="*/ 18 h 23"/>
                <a:gd name="T10" fmla="*/ 5 w 9"/>
                <a:gd name="T11" fmla="*/ 10 h 23"/>
                <a:gd name="T12" fmla="*/ 0 w 9"/>
                <a:gd name="T13" fmla="*/ 10 h 23"/>
                <a:gd name="T14" fmla="*/ 0 w 9"/>
                <a:gd name="T1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23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7"/>
                    <a:pt x="7" y="23"/>
                    <a:pt x="0" y="2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18"/>
                    <a:pt x="5" y="14"/>
                    <a:pt x="5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0" name="Freeform 24"/>
            <p:cNvSpPr>
              <a:spLocks/>
            </p:cNvSpPr>
            <p:nvPr userDrawn="1"/>
          </p:nvSpPr>
          <p:spPr bwMode="auto">
            <a:xfrm>
              <a:off x="7173913" y="2332038"/>
              <a:ext cx="147637" cy="179387"/>
            </a:xfrm>
            <a:custGeom>
              <a:avLst/>
              <a:gdLst>
                <a:gd name="T0" fmla="*/ 7 w 39"/>
                <a:gd name="T1" fmla="*/ 33 h 48"/>
                <a:gd name="T2" fmla="*/ 20 w 39"/>
                <a:gd name="T3" fmla="*/ 41 h 48"/>
                <a:gd name="T4" fmla="*/ 31 w 39"/>
                <a:gd name="T5" fmla="*/ 35 h 48"/>
                <a:gd name="T6" fmla="*/ 16 w 39"/>
                <a:gd name="T7" fmla="*/ 26 h 48"/>
                <a:gd name="T8" fmla="*/ 1 w 39"/>
                <a:gd name="T9" fmla="*/ 13 h 48"/>
                <a:gd name="T10" fmla="*/ 18 w 39"/>
                <a:gd name="T11" fmla="*/ 0 h 48"/>
                <a:gd name="T12" fmla="*/ 37 w 39"/>
                <a:gd name="T13" fmla="*/ 15 h 48"/>
                <a:gd name="T14" fmla="*/ 29 w 39"/>
                <a:gd name="T15" fmla="*/ 15 h 48"/>
                <a:gd name="T16" fmla="*/ 19 w 39"/>
                <a:gd name="T17" fmla="*/ 7 h 48"/>
                <a:gd name="T18" fmla="*/ 9 w 39"/>
                <a:gd name="T19" fmla="*/ 13 h 48"/>
                <a:gd name="T20" fmla="*/ 24 w 39"/>
                <a:gd name="T21" fmla="*/ 21 h 48"/>
                <a:gd name="T22" fmla="*/ 39 w 39"/>
                <a:gd name="T23" fmla="*/ 34 h 48"/>
                <a:gd name="T24" fmla="*/ 19 w 39"/>
                <a:gd name="T25" fmla="*/ 48 h 48"/>
                <a:gd name="T26" fmla="*/ 0 w 39"/>
                <a:gd name="T27" fmla="*/ 33 h 48"/>
                <a:gd name="T28" fmla="*/ 7 w 39"/>
                <a:gd name="T29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48">
                  <a:moveTo>
                    <a:pt x="7" y="33"/>
                  </a:moveTo>
                  <a:cubicBezTo>
                    <a:pt x="8" y="39"/>
                    <a:pt x="14" y="41"/>
                    <a:pt x="20" y="41"/>
                  </a:cubicBezTo>
                  <a:cubicBezTo>
                    <a:pt x="24" y="41"/>
                    <a:pt x="31" y="40"/>
                    <a:pt x="31" y="35"/>
                  </a:cubicBezTo>
                  <a:cubicBezTo>
                    <a:pt x="31" y="29"/>
                    <a:pt x="23" y="28"/>
                    <a:pt x="16" y="26"/>
                  </a:cubicBezTo>
                  <a:cubicBezTo>
                    <a:pt x="8" y="24"/>
                    <a:pt x="1" y="22"/>
                    <a:pt x="1" y="13"/>
                  </a:cubicBezTo>
                  <a:cubicBezTo>
                    <a:pt x="1" y="4"/>
                    <a:pt x="10" y="0"/>
                    <a:pt x="18" y="0"/>
                  </a:cubicBezTo>
                  <a:cubicBezTo>
                    <a:pt x="28" y="0"/>
                    <a:pt x="36" y="4"/>
                    <a:pt x="37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9"/>
                    <a:pt x="23" y="7"/>
                    <a:pt x="19" y="7"/>
                  </a:cubicBezTo>
                  <a:cubicBezTo>
                    <a:pt x="14" y="7"/>
                    <a:pt x="9" y="8"/>
                    <a:pt x="9" y="13"/>
                  </a:cubicBezTo>
                  <a:cubicBezTo>
                    <a:pt x="9" y="18"/>
                    <a:pt x="17" y="19"/>
                    <a:pt x="24" y="21"/>
                  </a:cubicBezTo>
                  <a:cubicBezTo>
                    <a:pt x="31" y="22"/>
                    <a:pt x="39" y="25"/>
                    <a:pt x="39" y="34"/>
                  </a:cubicBezTo>
                  <a:cubicBezTo>
                    <a:pt x="39" y="44"/>
                    <a:pt x="29" y="48"/>
                    <a:pt x="19" y="48"/>
                  </a:cubicBezTo>
                  <a:cubicBezTo>
                    <a:pt x="9" y="48"/>
                    <a:pt x="0" y="44"/>
                    <a:pt x="0" y="33"/>
                  </a:cubicBezTo>
                  <a:lnTo>
                    <a:pt x="7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1" name="Freeform 25"/>
            <p:cNvSpPr>
              <a:spLocks/>
            </p:cNvSpPr>
            <p:nvPr userDrawn="1"/>
          </p:nvSpPr>
          <p:spPr bwMode="auto">
            <a:xfrm>
              <a:off x="7426325" y="2268538"/>
              <a:ext cx="212725" cy="242887"/>
            </a:xfrm>
            <a:custGeom>
              <a:avLst/>
              <a:gdLst>
                <a:gd name="T0" fmla="*/ 48 w 57"/>
                <a:gd name="T1" fmla="*/ 20 h 65"/>
                <a:gd name="T2" fmla="*/ 30 w 57"/>
                <a:gd name="T3" fmla="*/ 7 h 65"/>
                <a:gd name="T4" fmla="*/ 9 w 57"/>
                <a:gd name="T5" fmla="*/ 32 h 65"/>
                <a:gd name="T6" fmla="*/ 30 w 57"/>
                <a:gd name="T7" fmla="*/ 58 h 65"/>
                <a:gd name="T8" fmla="*/ 48 w 57"/>
                <a:gd name="T9" fmla="*/ 40 h 65"/>
                <a:gd name="T10" fmla="*/ 57 w 57"/>
                <a:gd name="T11" fmla="*/ 40 h 65"/>
                <a:gd name="T12" fmla="*/ 29 w 57"/>
                <a:gd name="T13" fmla="*/ 65 h 65"/>
                <a:gd name="T14" fmla="*/ 0 w 57"/>
                <a:gd name="T15" fmla="*/ 33 h 65"/>
                <a:gd name="T16" fmla="*/ 30 w 57"/>
                <a:gd name="T17" fmla="*/ 0 h 65"/>
                <a:gd name="T18" fmla="*/ 56 w 57"/>
                <a:gd name="T19" fmla="*/ 20 h 65"/>
                <a:gd name="T20" fmla="*/ 48 w 57"/>
                <a:gd name="T21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65">
                  <a:moveTo>
                    <a:pt x="48" y="20"/>
                  </a:moveTo>
                  <a:cubicBezTo>
                    <a:pt x="46" y="11"/>
                    <a:pt x="39" y="7"/>
                    <a:pt x="30" y="7"/>
                  </a:cubicBezTo>
                  <a:cubicBezTo>
                    <a:pt x="15" y="7"/>
                    <a:pt x="9" y="19"/>
                    <a:pt x="9" y="32"/>
                  </a:cubicBezTo>
                  <a:cubicBezTo>
                    <a:pt x="9" y="46"/>
                    <a:pt x="15" y="58"/>
                    <a:pt x="30" y="58"/>
                  </a:cubicBezTo>
                  <a:cubicBezTo>
                    <a:pt x="41" y="58"/>
                    <a:pt x="47" y="51"/>
                    <a:pt x="48" y="40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5" y="56"/>
                    <a:pt x="45" y="65"/>
                    <a:pt x="29" y="65"/>
                  </a:cubicBezTo>
                  <a:cubicBezTo>
                    <a:pt x="10" y="65"/>
                    <a:pt x="0" y="51"/>
                    <a:pt x="0" y="33"/>
                  </a:cubicBezTo>
                  <a:cubicBezTo>
                    <a:pt x="0" y="14"/>
                    <a:pt x="11" y="0"/>
                    <a:pt x="30" y="0"/>
                  </a:cubicBezTo>
                  <a:cubicBezTo>
                    <a:pt x="43" y="0"/>
                    <a:pt x="54" y="7"/>
                    <a:pt x="56" y="20"/>
                  </a:cubicBezTo>
                  <a:lnTo>
                    <a:pt x="48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2" name="Freeform 26"/>
            <p:cNvSpPr>
              <a:spLocks noEditPoints="1"/>
            </p:cNvSpPr>
            <p:nvPr userDrawn="1"/>
          </p:nvSpPr>
          <p:spPr bwMode="auto">
            <a:xfrm>
              <a:off x="7658100" y="2332038"/>
              <a:ext cx="161925" cy="179387"/>
            </a:xfrm>
            <a:custGeom>
              <a:avLst/>
              <a:gdLst>
                <a:gd name="T0" fmla="*/ 42 w 43"/>
                <a:gd name="T1" fmla="*/ 32 h 48"/>
                <a:gd name="T2" fmla="*/ 22 w 43"/>
                <a:gd name="T3" fmla="*/ 48 h 48"/>
                <a:gd name="T4" fmla="*/ 0 w 43"/>
                <a:gd name="T5" fmla="*/ 24 h 48"/>
                <a:gd name="T6" fmla="*/ 22 w 43"/>
                <a:gd name="T7" fmla="*/ 0 h 48"/>
                <a:gd name="T8" fmla="*/ 42 w 43"/>
                <a:gd name="T9" fmla="*/ 26 h 48"/>
                <a:gd name="T10" fmla="*/ 8 w 43"/>
                <a:gd name="T11" fmla="*/ 26 h 48"/>
                <a:gd name="T12" fmla="*/ 22 w 43"/>
                <a:gd name="T13" fmla="*/ 41 h 48"/>
                <a:gd name="T14" fmla="*/ 34 w 43"/>
                <a:gd name="T15" fmla="*/ 32 h 48"/>
                <a:gd name="T16" fmla="*/ 42 w 43"/>
                <a:gd name="T17" fmla="*/ 32 h 48"/>
                <a:gd name="T18" fmla="*/ 34 w 43"/>
                <a:gd name="T19" fmla="*/ 20 h 48"/>
                <a:gd name="T20" fmla="*/ 21 w 43"/>
                <a:gd name="T21" fmla="*/ 7 h 48"/>
                <a:gd name="T22" fmla="*/ 8 w 43"/>
                <a:gd name="T23" fmla="*/ 20 h 48"/>
                <a:gd name="T24" fmla="*/ 34 w 43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8">
                  <a:moveTo>
                    <a:pt x="42" y="32"/>
                  </a:moveTo>
                  <a:cubicBezTo>
                    <a:pt x="40" y="43"/>
                    <a:pt x="32" y="48"/>
                    <a:pt x="22" y="48"/>
                  </a:cubicBezTo>
                  <a:cubicBezTo>
                    <a:pt x="8" y="48"/>
                    <a:pt x="1" y="38"/>
                    <a:pt x="0" y="24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8" y="0"/>
                    <a:pt x="43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9" y="41"/>
                    <a:pt x="33" y="38"/>
                    <a:pt x="34" y="32"/>
                  </a:cubicBezTo>
                  <a:lnTo>
                    <a:pt x="42" y="32"/>
                  </a:lnTo>
                  <a:close/>
                  <a:moveTo>
                    <a:pt x="34" y="20"/>
                  </a:moveTo>
                  <a:cubicBezTo>
                    <a:pt x="34" y="13"/>
                    <a:pt x="29" y="7"/>
                    <a:pt x="21" y="7"/>
                  </a:cubicBezTo>
                  <a:cubicBezTo>
                    <a:pt x="13" y="7"/>
                    <a:pt x="9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3" name="Freeform 27"/>
            <p:cNvSpPr>
              <a:spLocks/>
            </p:cNvSpPr>
            <p:nvPr userDrawn="1"/>
          </p:nvSpPr>
          <p:spPr bwMode="auto">
            <a:xfrm>
              <a:off x="7842250" y="2332038"/>
              <a:ext cx="142875" cy="176212"/>
            </a:xfrm>
            <a:custGeom>
              <a:avLst/>
              <a:gdLst>
                <a:gd name="T0" fmla="*/ 0 w 38"/>
                <a:gd name="T1" fmla="*/ 1 h 47"/>
                <a:gd name="T2" fmla="*/ 7 w 38"/>
                <a:gd name="T3" fmla="*/ 1 h 47"/>
                <a:gd name="T4" fmla="*/ 7 w 38"/>
                <a:gd name="T5" fmla="*/ 9 h 47"/>
                <a:gd name="T6" fmla="*/ 7 w 38"/>
                <a:gd name="T7" fmla="*/ 9 h 47"/>
                <a:gd name="T8" fmla="*/ 22 w 38"/>
                <a:gd name="T9" fmla="*/ 0 h 47"/>
                <a:gd name="T10" fmla="*/ 38 w 38"/>
                <a:gd name="T11" fmla="*/ 17 h 47"/>
                <a:gd name="T12" fmla="*/ 38 w 38"/>
                <a:gd name="T13" fmla="*/ 47 h 47"/>
                <a:gd name="T14" fmla="*/ 30 w 38"/>
                <a:gd name="T15" fmla="*/ 47 h 47"/>
                <a:gd name="T16" fmla="*/ 30 w 38"/>
                <a:gd name="T17" fmla="*/ 16 h 47"/>
                <a:gd name="T18" fmla="*/ 21 w 38"/>
                <a:gd name="T19" fmla="*/ 7 h 47"/>
                <a:gd name="T20" fmla="*/ 7 w 38"/>
                <a:gd name="T21" fmla="*/ 21 h 47"/>
                <a:gd name="T22" fmla="*/ 7 w 38"/>
                <a:gd name="T23" fmla="*/ 47 h 47"/>
                <a:gd name="T24" fmla="*/ 0 w 38"/>
                <a:gd name="T25" fmla="*/ 47 h 47"/>
                <a:gd name="T26" fmla="*/ 0 w 38"/>
                <a:gd name="T2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10" y="3"/>
                    <a:pt x="15" y="0"/>
                    <a:pt x="22" y="0"/>
                  </a:cubicBezTo>
                  <a:cubicBezTo>
                    <a:pt x="34" y="0"/>
                    <a:pt x="38" y="7"/>
                    <a:pt x="38" y="1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11"/>
                    <a:pt x="27" y="7"/>
                    <a:pt x="21" y="7"/>
                  </a:cubicBezTo>
                  <a:cubicBezTo>
                    <a:pt x="12" y="7"/>
                    <a:pt x="7" y="13"/>
                    <a:pt x="7" y="21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4" name="Freeform 28"/>
            <p:cNvSpPr>
              <a:spLocks/>
            </p:cNvSpPr>
            <p:nvPr userDrawn="1"/>
          </p:nvSpPr>
          <p:spPr bwMode="auto">
            <a:xfrm>
              <a:off x="8002588" y="2287588"/>
              <a:ext cx="90487" cy="220662"/>
            </a:xfrm>
            <a:custGeom>
              <a:avLst/>
              <a:gdLst>
                <a:gd name="T0" fmla="*/ 15 w 24"/>
                <a:gd name="T1" fmla="*/ 13 h 59"/>
                <a:gd name="T2" fmla="*/ 24 w 24"/>
                <a:gd name="T3" fmla="*/ 13 h 59"/>
                <a:gd name="T4" fmla="*/ 24 w 24"/>
                <a:gd name="T5" fmla="*/ 20 h 59"/>
                <a:gd name="T6" fmla="*/ 15 w 24"/>
                <a:gd name="T7" fmla="*/ 20 h 59"/>
                <a:gd name="T8" fmla="*/ 15 w 24"/>
                <a:gd name="T9" fmla="*/ 48 h 59"/>
                <a:gd name="T10" fmla="*/ 21 w 24"/>
                <a:gd name="T11" fmla="*/ 52 h 59"/>
                <a:gd name="T12" fmla="*/ 24 w 24"/>
                <a:gd name="T13" fmla="*/ 52 h 59"/>
                <a:gd name="T14" fmla="*/ 24 w 24"/>
                <a:gd name="T15" fmla="*/ 59 h 59"/>
                <a:gd name="T16" fmla="*/ 19 w 24"/>
                <a:gd name="T17" fmla="*/ 59 h 59"/>
                <a:gd name="T18" fmla="*/ 8 w 24"/>
                <a:gd name="T19" fmla="*/ 49 h 59"/>
                <a:gd name="T20" fmla="*/ 8 w 24"/>
                <a:gd name="T21" fmla="*/ 20 h 59"/>
                <a:gd name="T22" fmla="*/ 0 w 24"/>
                <a:gd name="T23" fmla="*/ 20 h 59"/>
                <a:gd name="T24" fmla="*/ 0 w 24"/>
                <a:gd name="T25" fmla="*/ 13 h 59"/>
                <a:gd name="T26" fmla="*/ 8 w 24"/>
                <a:gd name="T27" fmla="*/ 13 h 59"/>
                <a:gd name="T28" fmla="*/ 8 w 24"/>
                <a:gd name="T29" fmla="*/ 0 h 59"/>
                <a:gd name="T30" fmla="*/ 15 w 24"/>
                <a:gd name="T31" fmla="*/ 0 h 59"/>
                <a:gd name="T32" fmla="*/ 15 w 24"/>
                <a:gd name="T33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9">
                  <a:moveTo>
                    <a:pt x="15" y="13"/>
                  </a:moveTo>
                  <a:cubicBezTo>
                    <a:pt x="24" y="13"/>
                    <a:pt x="24" y="13"/>
                    <a:pt x="24" y="13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52"/>
                    <a:pt x="16" y="52"/>
                    <a:pt x="21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1" y="59"/>
                    <a:pt x="8" y="57"/>
                    <a:pt x="8" y="4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15" y="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5" name="Freeform 29"/>
            <p:cNvSpPr>
              <a:spLocks noEditPoints="1"/>
            </p:cNvSpPr>
            <p:nvPr userDrawn="1"/>
          </p:nvSpPr>
          <p:spPr bwMode="auto">
            <a:xfrm>
              <a:off x="8112125" y="2332038"/>
              <a:ext cx="157162" cy="179387"/>
            </a:xfrm>
            <a:custGeom>
              <a:avLst/>
              <a:gdLst>
                <a:gd name="T0" fmla="*/ 41 w 42"/>
                <a:gd name="T1" fmla="*/ 32 h 48"/>
                <a:gd name="T2" fmla="*/ 22 w 42"/>
                <a:gd name="T3" fmla="*/ 48 h 48"/>
                <a:gd name="T4" fmla="*/ 0 w 42"/>
                <a:gd name="T5" fmla="*/ 24 h 48"/>
                <a:gd name="T6" fmla="*/ 21 w 42"/>
                <a:gd name="T7" fmla="*/ 0 h 48"/>
                <a:gd name="T8" fmla="*/ 42 w 42"/>
                <a:gd name="T9" fmla="*/ 26 h 48"/>
                <a:gd name="T10" fmla="*/ 8 w 42"/>
                <a:gd name="T11" fmla="*/ 26 h 48"/>
                <a:gd name="T12" fmla="*/ 22 w 42"/>
                <a:gd name="T13" fmla="*/ 41 h 48"/>
                <a:gd name="T14" fmla="*/ 34 w 42"/>
                <a:gd name="T15" fmla="*/ 32 h 48"/>
                <a:gd name="T16" fmla="*/ 41 w 42"/>
                <a:gd name="T17" fmla="*/ 32 h 48"/>
                <a:gd name="T18" fmla="*/ 34 w 42"/>
                <a:gd name="T19" fmla="*/ 20 h 48"/>
                <a:gd name="T20" fmla="*/ 21 w 42"/>
                <a:gd name="T21" fmla="*/ 7 h 48"/>
                <a:gd name="T22" fmla="*/ 8 w 42"/>
                <a:gd name="T23" fmla="*/ 20 h 48"/>
                <a:gd name="T24" fmla="*/ 34 w 42"/>
                <a:gd name="T25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8">
                  <a:moveTo>
                    <a:pt x="41" y="32"/>
                  </a:moveTo>
                  <a:cubicBezTo>
                    <a:pt x="39" y="43"/>
                    <a:pt x="32" y="48"/>
                    <a:pt x="22" y="48"/>
                  </a:cubicBezTo>
                  <a:cubicBezTo>
                    <a:pt x="7" y="48"/>
                    <a:pt x="0" y="38"/>
                    <a:pt x="0" y="24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7" y="0"/>
                    <a:pt x="42" y="15"/>
                    <a:pt x="42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34"/>
                    <a:pt x="12" y="41"/>
                    <a:pt x="22" y="41"/>
                  </a:cubicBezTo>
                  <a:cubicBezTo>
                    <a:pt x="28" y="41"/>
                    <a:pt x="33" y="38"/>
                    <a:pt x="34" y="32"/>
                  </a:cubicBezTo>
                  <a:lnTo>
                    <a:pt x="41" y="32"/>
                  </a:lnTo>
                  <a:close/>
                  <a:moveTo>
                    <a:pt x="34" y="20"/>
                  </a:moveTo>
                  <a:cubicBezTo>
                    <a:pt x="34" y="13"/>
                    <a:pt x="28" y="7"/>
                    <a:pt x="21" y="7"/>
                  </a:cubicBezTo>
                  <a:cubicBezTo>
                    <a:pt x="13" y="7"/>
                    <a:pt x="8" y="13"/>
                    <a:pt x="8" y="20"/>
                  </a:cubicBezTo>
                  <a:lnTo>
                    <a:pt x="34" y="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  <p:sp>
          <p:nvSpPr>
            <p:cNvPr id="86" name="Freeform 30"/>
            <p:cNvSpPr>
              <a:spLocks/>
            </p:cNvSpPr>
            <p:nvPr userDrawn="1"/>
          </p:nvSpPr>
          <p:spPr bwMode="auto">
            <a:xfrm>
              <a:off x="8291513" y="2332038"/>
              <a:ext cx="90487" cy="176212"/>
            </a:xfrm>
            <a:custGeom>
              <a:avLst/>
              <a:gdLst>
                <a:gd name="T0" fmla="*/ 0 w 24"/>
                <a:gd name="T1" fmla="*/ 1 h 47"/>
                <a:gd name="T2" fmla="*/ 7 w 24"/>
                <a:gd name="T3" fmla="*/ 1 h 47"/>
                <a:gd name="T4" fmla="*/ 7 w 24"/>
                <a:gd name="T5" fmla="*/ 11 h 47"/>
                <a:gd name="T6" fmla="*/ 8 w 24"/>
                <a:gd name="T7" fmla="*/ 11 h 47"/>
                <a:gd name="T8" fmla="*/ 24 w 24"/>
                <a:gd name="T9" fmla="*/ 0 h 47"/>
                <a:gd name="T10" fmla="*/ 24 w 24"/>
                <a:gd name="T11" fmla="*/ 8 h 47"/>
                <a:gd name="T12" fmla="*/ 8 w 24"/>
                <a:gd name="T13" fmla="*/ 27 h 47"/>
                <a:gd name="T14" fmla="*/ 8 w 24"/>
                <a:gd name="T15" fmla="*/ 47 h 47"/>
                <a:gd name="T16" fmla="*/ 0 w 24"/>
                <a:gd name="T17" fmla="*/ 47 h 47"/>
                <a:gd name="T18" fmla="*/ 0 w 24"/>
                <a:gd name="T19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47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1" y="4"/>
                    <a:pt x="16" y="0"/>
                    <a:pt x="24" y="0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2" y="8"/>
                    <a:pt x="8" y="15"/>
                    <a:pt x="8" y="2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kern="0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2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40000"/>
            <a:lumOff val="6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mwr/preview/mmwrhtml/rr6002a1.ht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eline.gov/content.aspx?f=rss&amp;id=49938&amp;osrc=12#Section434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Approaches to Reduce Pain and Discomfort with Vaccinations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406571"/>
            <a:ext cx="7730889" cy="1146629"/>
          </a:xfrm>
        </p:spPr>
        <p:txBody>
          <a:bodyPr/>
          <a:lstStyle/>
          <a:p>
            <a:pPr algn="l"/>
            <a:r>
              <a:rPr lang="en-US" sz="1400" b="1" dirty="0" smtClean="0"/>
              <a:t>Katy Bos</a:t>
            </a:r>
            <a:r>
              <a:rPr lang="en-US" sz="1400" dirty="0" smtClean="0"/>
              <a:t>, MS, APRN, PCNS-BC			</a:t>
            </a:r>
          </a:p>
          <a:p>
            <a:pPr algn="l"/>
            <a:r>
              <a:rPr lang="en-US" sz="1400" dirty="0" smtClean="0"/>
              <a:t>Pediatric Clinical Nurse Specialist</a:t>
            </a:r>
          </a:p>
          <a:p>
            <a:pPr algn="l"/>
            <a:r>
              <a:rPr lang="en-US" sz="1400" dirty="0" smtClean="0"/>
              <a:t>Children's </a:t>
            </a:r>
            <a:r>
              <a:rPr lang="en-US" sz="1400" dirty="0"/>
              <a:t>Center and Employee and Community </a:t>
            </a:r>
            <a:r>
              <a:rPr lang="en-US" sz="1400" dirty="0" smtClean="0"/>
              <a:t>Health-Pediatrics, Mayo Clinic</a:t>
            </a:r>
          </a:p>
          <a:p>
            <a:pPr algn="l"/>
            <a:endParaRPr lang="en-US" sz="1000" dirty="0" smtClean="0"/>
          </a:p>
          <a:p>
            <a:pPr algn="l"/>
            <a:endParaRPr lang="en-US" dirty="0"/>
          </a:p>
          <a:p>
            <a:pPr algn="ctr"/>
            <a:r>
              <a:rPr lang="en-US" dirty="0" smtClean="0"/>
              <a:t>Copyright 2016 Mayo Foundation for Medical Education &amp;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 strategies are underutilized… why? 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371600"/>
            <a:ext cx="7827264" cy="4191000"/>
          </a:xfrm>
        </p:spPr>
        <p:txBody>
          <a:bodyPr/>
          <a:lstStyle/>
          <a:p>
            <a:r>
              <a:rPr lang="en-US" sz="2400" dirty="0" smtClean="0"/>
              <a:t>Adoption of pain-relieving techniques into clinical practice are not optimal</a:t>
            </a:r>
          </a:p>
          <a:p>
            <a:r>
              <a:rPr lang="en-US" sz="2400" dirty="0" smtClean="0"/>
              <a:t>Lack of knowledge about pain &amp; effective pain prevention strategies</a:t>
            </a:r>
          </a:p>
          <a:p>
            <a:r>
              <a:rPr lang="en-US" sz="2400" dirty="0" smtClean="0"/>
              <a:t>Persistence of attitudes about pain</a:t>
            </a:r>
          </a:p>
          <a:p>
            <a:pPr lvl="1"/>
            <a:r>
              <a:rPr lang="en-US" sz="2400" dirty="0" smtClean="0"/>
              <a:t>Interfere with existing clinical practice/workflow</a:t>
            </a:r>
          </a:p>
          <a:p>
            <a:pPr lvl="1"/>
            <a:r>
              <a:rPr lang="en-US" sz="2400" dirty="0" smtClean="0"/>
              <a:t>Personal bias &amp; beliefs regarding pain related to immunization and pain-relieving techniques</a:t>
            </a:r>
            <a:endParaRPr lang="en-US" sz="2400" dirty="0"/>
          </a:p>
          <a:p>
            <a:pPr lvl="2">
              <a:buClr>
                <a:srgbClr val="00B050"/>
              </a:buClr>
            </a:pPr>
            <a:r>
              <a:rPr lang="en-US" sz="2400" dirty="0" smtClean="0"/>
              <a:t>These are not literature based</a:t>
            </a:r>
          </a:p>
          <a:p>
            <a:pPr marL="457200" lvl="1" indent="0">
              <a:buNone/>
            </a:pPr>
            <a:r>
              <a:rPr lang="en-US" sz="1000" dirty="0" smtClean="0"/>
              <a:t>	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Chambers et al., 2009</a:t>
            </a:r>
            <a:r>
              <a:rPr lang="en-US" sz="1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98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Frequently Encountered Comments from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“It only hurts for a minute.”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807029"/>
            <a:ext cx="7827264" cy="3984171"/>
          </a:xfrm>
        </p:spPr>
        <p:txBody>
          <a:bodyPr/>
          <a:lstStyle/>
          <a:p>
            <a:r>
              <a:rPr lang="en-US" dirty="0" smtClean="0"/>
              <a:t>The effects of pain can last a lifetime</a:t>
            </a:r>
          </a:p>
          <a:p>
            <a:r>
              <a:rPr lang="en-US" dirty="0" smtClean="0"/>
              <a:t>Untreated pain can leave a permanent imprint on the nervous system</a:t>
            </a:r>
          </a:p>
          <a:p>
            <a:r>
              <a:rPr lang="en-US" dirty="0" smtClean="0"/>
              <a:t>Subsequent pain becomes worse</a:t>
            </a:r>
          </a:p>
          <a:p>
            <a:r>
              <a:rPr lang="en-US" dirty="0" smtClean="0"/>
              <a:t>Leads to fears of needles, doctors, &amp; nurses</a:t>
            </a:r>
          </a:p>
          <a:p>
            <a:pPr marL="0" indent="0">
              <a:buNone/>
            </a:pPr>
            <a:r>
              <a:rPr lang="en-US" sz="1000" dirty="0" smtClean="0"/>
              <a:t>	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Chambers et al., </a:t>
            </a:r>
            <a:r>
              <a:rPr lang="en-US" sz="1000" dirty="0"/>
              <a:t>2009)</a:t>
            </a:r>
          </a:p>
        </p:txBody>
      </p:sp>
    </p:spTree>
    <p:extLst>
      <p:ext uri="{BB962C8B-B14F-4D97-AF65-F5344CB8AC3E}">
        <p14:creationId xmlns:p14="http://schemas.microsoft.com/office/powerpoint/2010/main" val="26821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27264" cy="1371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“We don’t have time for all this pain management stuff.”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2111829"/>
            <a:ext cx="7827264" cy="3984171"/>
          </a:xfrm>
        </p:spPr>
        <p:txBody>
          <a:bodyPr/>
          <a:lstStyle/>
          <a:p>
            <a:r>
              <a:rPr lang="en-US" dirty="0" smtClean="0"/>
              <a:t>When practiced routinely, it doesn’t have to add time to the procedure</a:t>
            </a:r>
          </a:p>
          <a:p>
            <a:r>
              <a:rPr lang="en-US" dirty="0" smtClean="0"/>
              <a:t>Implement beforehand</a:t>
            </a:r>
          </a:p>
          <a:p>
            <a:r>
              <a:rPr lang="en-US" dirty="0" smtClean="0"/>
              <a:t>Educate parents &amp; staff</a:t>
            </a:r>
          </a:p>
          <a:p>
            <a:pPr marL="0" indent="0">
              <a:buNone/>
            </a:pPr>
            <a:r>
              <a:rPr lang="en-US" sz="1000" dirty="0" smtClean="0"/>
              <a:t>	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Chambers et al., 2009</a:t>
            </a:r>
            <a:r>
              <a:rPr lang="en-US" sz="1000" dirty="0"/>
              <a:t>)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“Kids should get used to shots.”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959429"/>
            <a:ext cx="7827264" cy="3984171"/>
          </a:xfrm>
        </p:spPr>
        <p:txBody>
          <a:bodyPr/>
          <a:lstStyle/>
          <a:p>
            <a:r>
              <a:rPr lang="en-US" dirty="0" smtClean="0"/>
              <a:t>The best way to assure a child gets “used to” shots is to provide pain mitigation in every instance</a:t>
            </a:r>
          </a:p>
          <a:p>
            <a:r>
              <a:rPr lang="en-US" dirty="0" smtClean="0"/>
              <a:t>Crying does not confirm or negate presence of pain. It suggests that more efforts are required to help eliminate sources of distress</a:t>
            </a:r>
          </a:p>
          <a:p>
            <a:pPr marL="0" indent="0">
              <a:buNone/>
            </a:pPr>
            <a:r>
              <a:rPr lang="en-US" sz="1000" dirty="0" smtClean="0"/>
              <a:t>	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Chambers et al., 2009)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630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/>
              <a:t>benefits to providing pain interventions?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654629"/>
            <a:ext cx="7827264" cy="3984171"/>
          </a:xfrm>
        </p:spPr>
        <p:txBody>
          <a:bodyPr/>
          <a:lstStyle/>
          <a:p>
            <a:r>
              <a:rPr lang="en-US" dirty="0" smtClean="0"/>
              <a:t>Reduces distress in child, caregiver &amp; staff</a:t>
            </a:r>
            <a:endParaRPr lang="en-US" dirty="0"/>
          </a:p>
          <a:p>
            <a:r>
              <a:rPr lang="en-US" dirty="0" smtClean="0"/>
              <a:t>Improves satisfaction with the immunization experience</a:t>
            </a:r>
          </a:p>
          <a:p>
            <a:r>
              <a:rPr lang="en-US" dirty="0" smtClean="0"/>
              <a:t>Improved adherence to immunization schedules</a:t>
            </a:r>
          </a:p>
          <a:p>
            <a:r>
              <a:rPr lang="en-US" dirty="0" smtClean="0"/>
              <a:t>Reduced </a:t>
            </a:r>
            <a:r>
              <a:rPr lang="en-US" dirty="0" err="1" smtClean="0"/>
              <a:t>sequelae</a:t>
            </a:r>
            <a:r>
              <a:rPr lang="en-US" dirty="0" smtClean="0"/>
              <a:t> of pain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prstClr val="black"/>
                </a:solidFill>
                <a:ea typeface="+mj-ea"/>
                <a:cs typeface="+mj-cs"/>
              </a:rPr>
              <a:t>					(</a:t>
            </a:r>
            <a:r>
              <a:rPr lang="en-US" sz="1000" dirty="0" err="1" smtClean="0">
                <a:solidFill>
                  <a:prstClr val="black"/>
                </a:solidFill>
                <a:ea typeface="+mj-ea"/>
                <a:cs typeface="+mj-cs"/>
              </a:rPr>
              <a:t>Taddio</a:t>
            </a:r>
            <a:r>
              <a:rPr lang="en-US" sz="1000" dirty="0" smtClean="0">
                <a:solidFill>
                  <a:prstClr val="black"/>
                </a:solidFill>
                <a:ea typeface="+mj-ea"/>
                <a:cs typeface="+mj-cs"/>
              </a:rPr>
              <a:t>, Chambers et al., 2009).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Pain Relief Options: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Oral sucrose</a:t>
            </a:r>
            <a:endParaRPr lang="en-US" sz="2400" baseline="30000" dirty="0" smtClean="0"/>
          </a:p>
          <a:p>
            <a:pPr lvl="2"/>
            <a:r>
              <a:rPr lang="en-US" sz="2400" dirty="0" smtClean="0"/>
              <a:t>Infants up to 6 months old</a:t>
            </a:r>
          </a:p>
          <a:p>
            <a:pPr lvl="1"/>
            <a:r>
              <a:rPr lang="en-US" sz="2400" dirty="0" smtClean="0"/>
              <a:t>Topical lidocaine/</a:t>
            </a:r>
            <a:r>
              <a:rPr lang="en-US" sz="2400" dirty="0" err="1" smtClean="0"/>
              <a:t>prilocaine</a:t>
            </a:r>
            <a:endParaRPr lang="en-US" sz="2400" dirty="0" smtClean="0"/>
          </a:p>
          <a:p>
            <a:pPr lvl="2"/>
            <a:r>
              <a:rPr lang="en-US" sz="2400" dirty="0" smtClean="0"/>
              <a:t>LMX-4</a:t>
            </a:r>
            <a:r>
              <a:rPr lang="en-US" sz="2400" baseline="30000" dirty="0" smtClean="0"/>
              <a:t>®</a:t>
            </a:r>
          </a:p>
          <a:p>
            <a:pPr lvl="3"/>
            <a:r>
              <a:rPr lang="en-US" sz="2400" dirty="0" smtClean="0"/>
              <a:t>Infants and children 30 days and older</a:t>
            </a:r>
          </a:p>
          <a:p>
            <a:pPr lvl="2"/>
            <a:r>
              <a:rPr lang="en-US" sz="2400" dirty="0" smtClean="0"/>
              <a:t>EMLA</a:t>
            </a:r>
            <a:r>
              <a:rPr lang="en-US" sz="2400" baseline="30000" dirty="0" smtClean="0"/>
              <a:t>®</a:t>
            </a:r>
            <a:endParaRPr lang="en-US" sz="2400" dirty="0" smtClean="0"/>
          </a:p>
          <a:p>
            <a:pPr lvl="3"/>
            <a:r>
              <a:rPr lang="en-US" sz="2400" dirty="0" smtClean="0"/>
              <a:t>Infants </a:t>
            </a:r>
            <a:r>
              <a:rPr lang="en-US" sz="2400" dirty="0" smtClean="0"/>
              <a:t>37 weeks gestation and older</a:t>
            </a:r>
            <a:endParaRPr lang="en-US" sz="2400" dirty="0"/>
          </a:p>
          <a:p>
            <a:pPr lvl="1"/>
            <a:r>
              <a:rPr lang="en-US" sz="2400" dirty="0" smtClean="0"/>
              <a:t>Buzzy</a:t>
            </a:r>
            <a:r>
              <a:rPr lang="en-US" sz="2400" baseline="30000" dirty="0" smtClean="0"/>
              <a:t>® </a:t>
            </a:r>
            <a:r>
              <a:rPr lang="en-US" sz="2400" dirty="0" smtClean="0"/>
              <a:t>the Vibrating Ice Pack</a:t>
            </a:r>
            <a:endParaRPr lang="en-US" sz="2400" baseline="30000" dirty="0" smtClean="0"/>
          </a:p>
          <a:p>
            <a:pPr lvl="2"/>
            <a:r>
              <a:rPr lang="en-US" sz="2400" dirty="0" smtClean="0"/>
              <a:t>Any age</a:t>
            </a:r>
            <a:endParaRPr lang="en-US" sz="2400" dirty="0"/>
          </a:p>
          <a:p>
            <a:pPr lvl="1"/>
            <a:r>
              <a:rPr lang="en-US" sz="2400" dirty="0" smtClean="0"/>
              <a:t>Pain-Ease</a:t>
            </a:r>
            <a:r>
              <a:rPr lang="en-US" sz="2400" baseline="30000" dirty="0" smtClean="0"/>
              <a:t>®</a:t>
            </a:r>
          </a:p>
          <a:p>
            <a:pPr lvl="2"/>
            <a:r>
              <a:rPr lang="en-US" sz="2400" dirty="0" smtClean="0"/>
              <a:t>Age 3 years and older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8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 and Vaccine Efficacy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 smtClean="0"/>
          </a:p>
          <a:p>
            <a:r>
              <a:rPr lang="en-US" sz="2000" b="1" dirty="0" smtClean="0"/>
              <a:t>“</a:t>
            </a:r>
            <a:r>
              <a:rPr lang="en-US" sz="2000" b="1" dirty="0" smtClean="0"/>
              <a:t>There is not any evidence of an adverse effect of topical anesthetics on the vaccine immune response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Taddio</a:t>
            </a:r>
            <a:r>
              <a:rPr lang="en-US" sz="1000" b="1" dirty="0" smtClean="0"/>
              <a:t> et al., 2015, pg. 980)</a:t>
            </a:r>
            <a:r>
              <a:rPr lang="en-US" sz="2000" b="1" dirty="0" smtClean="0"/>
              <a:t>.”</a:t>
            </a:r>
            <a:br>
              <a:rPr lang="en-US" sz="2000" b="1" dirty="0" smtClean="0"/>
            </a:br>
            <a:endParaRPr lang="en-US" sz="2000" b="1" dirty="0"/>
          </a:p>
          <a:p>
            <a:r>
              <a:rPr lang="en-US" sz="2000" b="1" dirty="0" smtClean="0"/>
              <a:t>Efficacy </a:t>
            </a:r>
            <a:r>
              <a:rPr lang="en-US" sz="2000" b="1" dirty="0" smtClean="0"/>
              <a:t>of vaccines are not decreased by pain management interventions </a:t>
            </a:r>
            <a:r>
              <a:rPr lang="en-US" sz="1000" b="1" dirty="0" smtClean="0"/>
              <a:t>(WHO, 2015).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Pain Interventions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Potential Benefits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Prevention of pain during vaccines and relief of </a:t>
            </a:r>
            <a:r>
              <a:rPr lang="en-US" dirty="0" smtClean="0"/>
              <a:t>distress</a:t>
            </a:r>
          </a:p>
          <a:p>
            <a:r>
              <a:rPr lang="en-US" dirty="0" smtClean="0"/>
              <a:t>Increased compliance</a:t>
            </a:r>
          </a:p>
          <a:p>
            <a:r>
              <a:rPr lang="en-US" dirty="0" smtClean="0"/>
              <a:t>Increased patient experience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Potential Harms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Temporary </a:t>
            </a:r>
            <a:r>
              <a:rPr lang="en-US" dirty="0"/>
              <a:t>skin color </a:t>
            </a:r>
            <a:r>
              <a:rPr lang="en-US" dirty="0" smtClean="0"/>
              <a:t>discoloration (erythema &amp; blanching)</a:t>
            </a:r>
          </a:p>
          <a:p>
            <a:r>
              <a:rPr lang="en-US" dirty="0" smtClean="0"/>
              <a:t>Discomfort </a:t>
            </a:r>
            <a:r>
              <a:rPr lang="en-US" dirty="0"/>
              <a:t>from removal of the occlusive </a:t>
            </a:r>
            <a:r>
              <a:rPr lang="en-US" dirty="0" smtClean="0"/>
              <a:t>dressing</a:t>
            </a:r>
          </a:p>
          <a:p>
            <a:r>
              <a:rPr lang="en-US" dirty="0" smtClean="0"/>
              <a:t>Systemic </a:t>
            </a:r>
            <a:r>
              <a:rPr lang="en-US" dirty="0"/>
              <a:t>toxicity and allergic reactions are </a:t>
            </a:r>
            <a:r>
              <a:rPr lang="en-US" u="sng" dirty="0" smtClean="0"/>
              <a:t>rare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86600" y="5562600"/>
            <a:ext cx="154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en-US" sz="1200" dirty="0" err="1" smtClean="0"/>
              <a:t>Taddio</a:t>
            </a:r>
            <a:r>
              <a:rPr lang="en-US" sz="1200" dirty="0" smtClean="0"/>
              <a:t> et al., 2015)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489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Analgesics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some planning to implement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Cost					</a:t>
            </a:r>
            <a:r>
              <a:rPr lang="en-US" sz="1000" dirty="0" smtClean="0"/>
              <a:t>(</a:t>
            </a:r>
            <a:r>
              <a:rPr lang="en-US" sz="1000" dirty="0" err="1" smtClean="0"/>
              <a:t>Taddio</a:t>
            </a:r>
            <a:r>
              <a:rPr lang="en-US" sz="1000" dirty="0" smtClean="0"/>
              <a:t> et al., 2015; WHO, 2015)</a:t>
            </a:r>
          </a:p>
          <a:p>
            <a:r>
              <a:rPr lang="en-US" sz="2400" dirty="0" smtClean="0"/>
              <a:t>LMX-4</a:t>
            </a:r>
            <a:r>
              <a:rPr lang="en-US" sz="2400" baseline="30000" dirty="0" smtClean="0"/>
              <a:t>®</a:t>
            </a:r>
          </a:p>
          <a:p>
            <a:pPr lvl="2"/>
            <a:r>
              <a:rPr lang="en-US" sz="2400" dirty="0" smtClean="0"/>
              <a:t>30 minute onset</a:t>
            </a:r>
          </a:p>
          <a:p>
            <a:pPr lvl="2"/>
            <a:r>
              <a:rPr lang="en-US" sz="2400" dirty="0" smtClean="0"/>
              <a:t>Penetrates to muscle</a:t>
            </a:r>
          </a:p>
          <a:p>
            <a:pPr lvl="2"/>
            <a:r>
              <a:rPr lang="en-US" sz="2400" dirty="0" smtClean="0"/>
              <a:t>OTC</a:t>
            </a:r>
          </a:p>
          <a:p>
            <a:r>
              <a:rPr lang="en-US" sz="2400" dirty="0" smtClean="0"/>
              <a:t>EMLA</a:t>
            </a:r>
            <a:r>
              <a:rPr lang="en-US" sz="2400" baseline="30000" dirty="0"/>
              <a:t>®</a:t>
            </a:r>
            <a:endParaRPr lang="en-US" sz="2400" dirty="0"/>
          </a:p>
          <a:p>
            <a:pPr lvl="2"/>
            <a:r>
              <a:rPr lang="en-US" sz="2400" dirty="0" smtClean="0"/>
              <a:t>60 minute onset</a:t>
            </a:r>
          </a:p>
          <a:p>
            <a:pPr lvl="2"/>
            <a:r>
              <a:rPr lang="en-US" sz="2400" dirty="0" smtClean="0"/>
              <a:t>Requires prescription</a:t>
            </a:r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4419600"/>
            <a:ext cx="2209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sz="1000" dirty="0"/>
              <a:t>(Mayo Clinic, 2014)</a:t>
            </a:r>
          </a:p>
        </p:txBody>
      </p:sp>
    </p:spTree>
    <p:extLst>
      <p:ext uri="{BB962C8B-B14F-4D97-AF65-F5344CB8AC3E}">
        <p14:creationId xmlns:p14="http://schemas.microsoft.com/office/powerpoint/2010/main" val="31985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financial disclosures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Analgesic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78429"/>
            <a:ext cx="7827264" cy="3984171"/>
          </a:xfrm>
        </p:spPr>
        <p:txBody>
          <a:bodyPr/>
          <a:lstStyle/>
          <a:p>
            <a:r>
              <a:rPr lang="en-US" dirty="0" smtClean="0"/>
              <a:t>Pain ratings were higher </a:t>
            </a:r>
            <a:r>
              <a:rPr lang="en-US" dirty="0"/>
              <a:t>during subsequent needle-related procedures when </a:t>
            </a:r>
            <a:r>
              <a:rPr lang="en-US" dirty="0" smtClean="0"/>
              <a:t>a placebo was used </a:t>
            </a:r>
            <a:r>
              <a:rPr lang="en-US" dirty="0"/>
              <a:t>instead of a topical </a:t>
            </a:r>
            <a:r>
              <a:rPr lang="en-US" dirty="0" smtClean="0"/>
              <a:t>analgesic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		(</a:t>
            </a:r>
            <a:r>
              <a:rPr lang="en-US" sz="1000" dirty="0"/>
              <a:t>Weisman, Bernstein, </a:t>
            </a:r>
            <a:r>
              <a:rPr lang="en-US" sz="1000" dirty="0" smtClean="0"/>
              <a:t>&amp; Schechter</a:t>
            </a:r>
            <a:r>
              <a:rPr lang="en-US" sz="1000" dirty="0"/>
              <a:t>, 1998) </a:t>
            </a:r>
            <a:endParaRPr lang="en-US" sz="1000" dirty="0" smtClean="0"/>
          </a:p>
          <a:p>
            <a:r>
              <a:rPr lang="en-US" dirty="0"/>
              <a:t>Topical analgesics are often underutilized by healthcare </a:t>
            </a:r>
            <a:r>
              <a:rPr lang="en-US" dirty="0" smtClean="0"/>
              <a:t>providers </a:t>
            </a:r>
            <a:r>
              <a:rPr lang="en-US" dirty="0" smtClean="0"/>
              <a:t>	</a:t>
            </a:r>
            <a:r>
              <a:rPr lang="en-US" sz="800" dirty="0" smtClean="0"/>
              <a:t>(</a:t>
            </a:r>
            <a:r>
              <a:rPr lang="en-US" sz="800" dirty="0" err="1"/>
              <a:t>Jeffs</a:t>
            </a:r>
            <a:r>
              <a:rPr lang="en-US" sz="800" dirty="0"/>
              <a:t>, Scott, &amp; Green, 2011</a:t>
            </a:r>
            <a:r>
              <a:rPr lang="en-US" sz="800" dirty="0" smtClean="0"/>
              <a:t>)</a:t>
            </a:r>
          </a:p>
          <a:p>
            <a:endParaRPr lang="en-US" sz="800" dirty="0"/>
          </a:p>
          <a:p>
            <a:pPr lvl="0">
              <a:buClr>
                <a:srgbClr val="0046AD"/>
              </a:buClr>
            </a:pPr>
            <a:r>
              <a:rPr lang="en-US" dirty="0">
                <a:solidFill>
                  <a:prstClr val="black"/>
                </a:solidFill>
              </a:rPr>
              <a:t>Parents are willing to wait and pay for topical </a:t>
            </a:r>
            <a:r>
              <a:rPr lang="en-US" dirty="0" smtClean="0">
                <a:solidFill>
                  <a:prstClr val="black"/>
                </a:solidFill>
              </a:rPr>
              <a:t>analgesics </a:t>
            </a:r>
            <a:r>
              <a:rPr lang="en-US" sz="1000" dirty="0">
                <a:solidFill>
                  <a:prstClr val="black"/>
                </a:solidFill>
              </a:rPr>
              <a:t>(Walsh &amp; </a:t>
            </a:r>
            <a:r>
              <a:rPr lang="en-US" sz="1000" dirty="0" err="1">
                <a:solidFill>
                  <a:prstClr val="black"/>
                </a:solidFill>
              </a:rPr>
              <a:t>Bartfield</a:t>
            </a:r>
            <a:r>
              <a:rPr lang="en-US" sz="1000" dirty="0">
                <a:solidFill>
                  <a:prstClr val="black"/>
                </a:solidFill>
              </a:rPr>
              <a:t>, 2006)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70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Sucrose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Sweet-Ease</a:t>
            </a:r>
            <a:r>
              <a:rPr lang="en-US" sz="2400" baseline="30000" dirty="0"/>
              <a:t>®</a:t>
            </a:r>
          </a:p>
          <a:p>
            <a:pPr lvl="1"/>
            <a:r>
              <a:rPr lang="en-US" sz="2400" dirty="0" smtClean="0"/>
              <a:t>Give 2 minutes prior to any poke or procedure</a:t>
            </a:r>
          </a:p>
          <a:p>
            <a:pPr lvl="1"/>
            <a:r>
              <a:rPr lang="en-US" sz="2400" dirty="0" smtClean="0"/>
              <a:t>Absorbed in cheek and sublingually, not </a:t>
            </a:r>
            <a:r>
              <a:rPr lang="en-US" sz="2400" dirty="0" smtClean="0"/>
              <a:t>swallowed</a:t>
            </a:r>
          </a:p>
          <a:p>
            <a:pPr lvl="1"/>
            <a:r>
              <a:rPr lang="en-US" sz="2400" dirty="0" smtClean="0"/>
              <a:t>Utilized opioid pathways</a:t>
            </a:r>
            <a:endParaRPr lang="en-US" sz="2400" dirty="0" smtClean="0"/>
          </a:p>
          <a:p>
            <a:pPr lvl="1"/>
            <a:r>
              <a:rPr lang="en-US" sz="2400" dirty="0" smtClean="0"/>
              <a:t>Synergistic with sucking</a:t>
            </a:r>
          </a:p>
          <a:p>
            <a:pPr lvl="2"/>
            <a:r>
              <a:rPr lang="en-US" sz="2400" dirty="0" smtClean="0"/>
              <a:t>Pacifier</a:t>
            </a:r>
          </a:p>
          <a:p>
            <a:pPr lvl="2"/>
            <a:r>
              <a:rPr lang="en-US" sz="2400" dirty="0" smtClean="0"/>
              <a:t>Gloved finger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049829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http://</a:t>
            </a:r>
            <a:r>
              <a:rPr lang="en-US" u="sng" dirty="0" smtClean="0"/>
              <a:t>www.usa.philips.com/healthcare/product/HC989805603401/sweet-ease-natural-15-ml-cup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/>
              <a:t>Buzzy</a:t>
            </a:r>
            <a:r>
              <a:rPr lang="en-US" sz="3200" baseline="30000" dirty="0" smtClean="0"/>
              <a:t>® </a:t>
            </a:r>
            <a:r>
              <a:rPr lang="en-US" sz="3200" dirty="0" smtClean="0"/>
              <a:t>the Vibrating Ice Pack</a:t>
            </a:r>
            <a:r>
              <a:rPr lang="en-US" sz="2400" baseline="30000" dirty="0" smtClean="0"/>
              <a:t/>
            </a:r>
            <a:br>
              <a:rPr lang="en-US" sz="2400" baseline="30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27264" cy="3984171"/>
          </a:xfrm>
        </p:spPr>
        <p:txBody>
          <a:bodyPr/>
          <a:lstStyle/>
          <a:p>
            <a:r>
              <a:rPr lang="en-US" dirty="0" smtClean="0"/>
              <a:t>Gate theory of pain – interrupts pain fibers</a:t>
            </a:r>
          </a:p>
          <a:p>
            <a:r>
              <a:rPr lang="en-US" dirty="0"/>
              <a:t>Cold and vibration help relieve pain </a:t>
            </a:r>
          </a:p>
          <a:p>
            <a:pPr marL="1828800" lvl="4" indent="0">
              <a:buNone/>
            </a:pPr>
            <a:r>
              <a:rPr lang="en-US" sz="1000" dirty="0"/>
              <a:t>		(Baxter, Cohen, </a:t>
            </a:r>
            <a:r>
              <a:rPr lang="en-US" sz="1000" dirty="0" err="1"/>
              <a:t>McElvery</a:t>
            </a:r>
            <a:r>
              <a:rPr lang="en-US" sz="1000" dirty="0"/>
              <a:t>, Lawson, &amp; von Baeyer, 2011</a:t>
            </a:r>
            <a:r>
              <a:rPr lang="en-US" sz="1000" dirty="0" smtClean="0"/>
              <a:t>)</a:t>
            </a:r>
            <a:endParaRPr lang="en-US" dirty="0" smtClean="0"/>
          </a:p>
          <a:p>
            <a:r>
              <a:rPr lang="en-US" dirty="0" smtClean="0"/>
              <a:t>Distraction</a:t>
            </a:r>
          </a:p>
          <a:p>
            <a:r>
              <a:rPr lang="en-US" dirty="0" smtClean="0"/>
              <a:t>Children 3 and under may not like the ice – use buzzy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Placement between “pain and the brain”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199" y="152400"/>
            <a:ext cx="1335891" cy="182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08091" y="1887920"/>
            <a:ext cx="1285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(Mayo Clinic, 2014)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2590800" y="5486400"/>
            <a:ext cx="2595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https://</a:t>
            </a:r>
            <a:r>
              <a:rPr lang="en-US" u="sng" dirty="0" smtClean="0"/>
              <a:t>buzzyhelps.com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066800"/>
          </a:xfrm>
        </p:spPr>
        <p:txBody>
          <a:bodyPr/>
          <a:lstStyle/>
          <a:p>
            <a:pPr lvl="1"/>
            <a:r>
              <a:rPr lang="en-US" sz="3200" dirty="0" smtClean="0"/>
              <a:t>Pain-Ease</a:t>
            </a:r>
            <a:r>
              <a:rPr lang="en-US" sz="3200" baseline="30000" dirty="0" smtClean="0"/>
              <a:t>®</a:t>
            </a:r>
            <a:r>
              <a:rPr lang="en-US" sz="3200" baseline="30000" dirty="0"/>
              <a:t> </a:t>
            </a:r>
            <a:r>
              <a:rPr lang="en-US" sz="3200" dirty="0" smtClean="0"/>
              <a:t>Spray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2416629"/>
            <a:ext cx="7827264" cy="3298371"/>
          </a:xfrm>
        </p:spPr>
        <p:txBody>
          <a:bodyPr/>
          <a:lstStyle/>
          <a:p>
            <a:r>
              <a:rPr lang="en-US" sz="2400" dirty="0" err="1" smtClean="0"/>
              <a:t>Vapocoolant</a:t>
            </a:r>
            <a:r>
              <a:rPr lang="en-US" sz="2400" dirty="0" smtClean="0"/>
              <a:t> </a:t>
            </a:r>
            <a:r>
              <a:rPr lang="en-US" sz="2400" dirty="0"/>
              <a:t>spray that controls pain during injections and minor </a:t>
            </a:r>
            <a:r>
              <a:rPr lang="en-US" sz="2400" dirty="0" smtClean="0"/>
              <a:t>procedures</a:t>
            </a:r>
            <a:endParaRPr lang="en-US" sz="2400" dirty="0"/>
          </a:p>
          <a:p>
            <a:r>
              <a:rPr lang="en-US" sz="2400" dirty="0"/>
              <a:t>Interrupts body’s experience to </a:t>
            </a:r>
            <a:r>
              <a:rPr lang="en-US" sz="2400" dirty="0" smtClean="0"/>
              <a:t>pain</a:t>
            </a:r>
            <a:endParaRPr lang="en-US" sz="2400" dirty="0"/>
          </a:p>
          <a:p>
            <a:pPr fontAlgn="t"/>
            <a:r>
              <a:rPr lang="en-US" sz="2400" dirty="0" smtClean="0"/>
              <a:t>Works </a:t>
            </a:r>
            <a:r>
              <a:rPr lang="en-US" sz="2400" dirty="0"/>
              <a:t>immediately by reducing the skin temperature by 1-3 </a:t>
            </a:r>
            <a:r>
              <a:rPr lang="en-US" sz="2400" dirty="0" smtClean="0"/>
              <a:t>degrees</a:t>
            </a:r>
            <a:endParaRPr lang="en-US" sz="2400" dirty="0"/>
          </a:p>
          <a:p>
            <a:pPr fontAlgn="t"/>
            <a:r>
              <a:rPr lang="en-US" sz="2400" dirty="0" smtClean="0"/>
              <a:t>Easy </a:t>
            </a:r>
            <a:r>
              <a:rPr lang="en-US" sz="2400" dirty="0"/>
              <a:t>to </a:t>
            </a:r>
            <a:r>
              <a:rPr lang="en-US" sz="2400" dirty="0" smtClean="0"/>
              <a:t>apply &amp; cost effective (multi-use container)</a:t>
            </a:r>
            <a:endParaRPr lang="en-US" sz="2400" dirty="0"/>
          </a:p>
          <a:p>
            <a:pPr fontAlgn="t"/>
            <a:r>
              <a:rPr lang="en-US" sz="2400" dirty="0"/>
              <a:t>May be reapplied after 1 minute as </a:t>
            </a:r>
            <a:r>
              <a:rPr lang="en-US" sz="2400" dirty="0" smtClean="0"/>
              <a:t>needed</a:t>
            </a:r>
            <a:endParaRPr lang="en-US" sz="2400" dirty="0"/>
          </a:p>
        </p:txBody>
      </p:sp>
      <p:pic>
        <p:nvPicPr>
          <p:cNvPr id="4" name="Picture 2" descr="http://mayocontent.mayo.edu/home/groups/public/@ucm-pub-pp-nursing/documents/pp/~export/DOCMAN-0000192458~1~DC_TEMPLATE_PP~snippet_layout/182562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964" y="794266"/>
            <a:ext cx="1782204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29200" y="1244084"/>
            <a:ext cx="3647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http://www.gebauer.com/painease</a:t>
            </a:r>
          </a:p>
        </p:txBody>
      </p:sp>
    </p:spTree>
    <p:extLst>
      <p:ext uri="{BB962C8B-B14F-4D97-AF65-F5344CB8AC3E}">
        <p14:creationId xmlns:p14="http://schemas.microsoft.com/office/powerpoint/2010/main" val="11357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Comfort </a:t>
            </a:r>
            <a:r>
              <a:rPr lang="en-US" dirty="0" smtClean="0"/>
              <a:t>Positions </a:t>
            </a:r>
            <a:r>
              <a:rPr lang="en-US" dirty="0" smtClean="0"/>
              <a:t>and </a:t>
            </a:r>
            <a:r>
              <a:rPr lang="en-US" dirty="0" smtClean="0"/>
              <a:t>Distraction </a:t>
            </a:r>
            <a:r>
              <a:rPr lang="en-US" dirty="0"/>
              <a:t>T</a:t>
            </a:r>
            <a:r>
              <a:rPr lang="en-US" dirty="0" smtClean="0"/>
              <a:t>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“hug” from a parent or caregiver as an alternative to restraining a child. Nurse or provider stabilizes the limb to be immunized</a:t>
            </a:r>
          </a:p>
          <a:p>
            <a:r>
              <a:rPr lang="en-US" dirty="0" smtClean="0"/>
              <a:t>Allows children to feel</a:t>
            </a:r>
          </a:p>
          <a:p>
            <a:pPr lvl="1"/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Reassured</a:t>
            </a:r>
          </a:p>
          <a:p>
            <a:pPr lvl="1"/>
            <a:r>
              <a:rPr lang="en-US" dirty="0" smtClean="0"/>
              <a:t>Empowered</a:t>
            </a:r>
          </a:p>
          <a:p>
            <a:r>
              <a:rPr lang="en-US" dirty="0" smtClean="0"/>
              <a:t>Use appropriate comfort position to meet the individual needs of the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219200"/>
          </a:xfrm>
        </p:spPr>
        <p:txBody>
          <a:bodyPr/>
          <a:lstStyle/>
          <a:p>
            <a:r>
              <a:rPr lang="en-US" dirty="0" smtClean="0"/>
              <a:t>Comfort Positions: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24000"/>
            <a:ext cx="7827264" cy="3831771"/>
          </a:xfrm>
        </p:spPr>
        <p:txBody>
          <a:bodyPr/>
          <a:lstStyle/>
          <a:p>
            <a:pPr lvl="0"/>
            <a:r>
              <a:rPr lang="en-US" dirty="0" smtClean="0"/>
              <a:t>They </a:t>
            </a:r>
            <a:r>
              <a:rPr lang="en-US" dirty="0"/>
              <a:t>support family-centered </a:t>
            </a:r>
            <a:r>
              <a:rPr lang="en-US" dirty="0" smtClean="0"/>
              <a:t>care </a:t>
            </a:r>
            <a:endParaRPr lang="en-US" dirty="0"/>
          </a:p>
          <a:p>
            <a:pPr lvl="0"/>
            <a:r>
              <a:rPr lang="en-US" dirty="0" smtClean="0"/>
              <a:t>They </a:t>
            </a:r>
            <a:r>
              <a:rPr lang="en-US" dirty="0"/>
              <a:t>help children cope with medical experiences and teach them skills for future </a:t>
            </a:r>
            <a:r>
              <a:rPr lang="en-US" dirty="0" smtClean="0"/>
              <a:t>visits</a:t>
            </a:r>
            <a:endParaRPr lang="en-US" dirty="0"/>
          </a:p>
          <a:p>
            <a:pPr lvl="0"/>
            <a:r>
              <a:rPr lang="en-US" dirty="0"/>
              <a:t>Children become more </a:t>
            </a:r>
            <a:r>
              <a:rPr lang="en-US" dirty="0" smtClean="0"/>
              <a:t>compliant</a:t>
            </a:r>
            <a:endParaRPr lang="en-US" dirty="0"/>
          </a:p>
          <a:p>
            <a:pPr lvl="0"/>
            <a:r>
              <a:rPr lang="en-US" dirty="0"/>
              <a:t>They help to enhance a child’s medical </a:t>
            </a:r>
            <a:r>
              <a:rPr lang="en-US" dirty="0" smtClean="0"/>
              <a:t>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 Positions for Infants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21163" y="4038600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Mayo Clinic, </a:t>
            </a:r>
            <a:r>
              <a:rPr lang="en-US" sz="1000" dirty="0" smtClean="0"/>
              <a:t>2012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990600" y="1690155"/>
            <a:ext cx="4572000" cy="4159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They can isolate an extremity for </a:t>
            </a:r>
            <a:r>
              <a:rPr lang="en-US" sz="2800" dirty="0" smtClean="0">
                <a:solidFill>
                  <a:prstClr val="black"/>
                </a:solidFill>
              </a:rPr>
              <a:t>procedure  or poke</a:t>
            </a:r>
          </a:p>
          <a:p>
            <a:pPr marL="22860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/>
              <a:t>They allow for active caregiver </a:t>
            </a:r>
            <a:r>
              <a:rPr lang="en-US" sz="2800" dirty="0" smtClean="0"/>
              <a:t>participation</a:t>
            </a:r>
          </a:p>
          <a:p>
            <a:pPr marL="228600" lvl="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/>
              <a:t>They decrease stress, not only for the patient, but for caregiver &amp; </a:t>
            </a:r>
            <a:r>
              <a:rPr lang="en-US" sz="2800" dirty="0" smtClean="0"/>
              <a:t>staff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719" y="1295401"/>
            <a:ext cx="206068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51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Comfort Positions for Pre-School/School Age: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53200" y="4191000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Mayo Clinic, </a:t>
            </a:r>
            <a:r>
              <a:rPr lang="en-US" sz="1000" dirty="0" smtClean="0"/>
              <a:t>2012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609600" y="1600200"/>
            <a:ext cx="4572000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They are non-aggressive &amp; </a:t>
            </a:r>
            <a:r>
              <a:rPr lang="en-US" sz="2800" dirty="0" smtClean="0">
                <a:solidFill>
                  <a:prstClr val="black"/>
                </a:solidFill>
              </a:rPr>
              <a:t>non-threatening</a:t>
            </a:r>
          </a:p>
          <a:p>
            <a:pPr marL="22860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/>
              <a:t>They can eliminate the need to be lying down on the exam bed </a:t>
            </a:r>
            <a:endParaRPr lang="en-US" sz="2800" dirty="0" smtClean="0"/>
          </a:p>
          <a:p>
            <a:pPr marL="685800" lvl="1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 smtClean="0"/>
              <a:t>control </a:t>
            </a:r>
            <a:r>
              <a:rPr lang="en-US" sz="2800" dirty="0"/>
              <a:t>issue for </a:t>
            </a:r>
            <a:r>
              <a:rPr lang="en-US" sz="2800" dirty="0" smtClean="0"/>
              <a:t>children</a:t>
            </a:r>
          </a:p>
          <a:p>
            <a:pPr marL="685800" lvl="1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r>
              <a:rPr lang="en-US" sz="2800" dirty="0" smtClean="0"/>
              <a:t>scary/vulnerable </a:t>
            </a:r>
            <a:r>
              <a:rPr lang="en-US" sz="2800" dirty="0"/>
              <a:t>position to be </a:t>
            </a:r>
            <a:r>
              <a:rPr lang="en-US" sz="2800" dirty="0" smtClean="0"/>
              <a:t>in</a:t>
            </a:r>
            <a:endParaRPr lang="en-US" sz="2800" dirty="0"/>
          </a:p>
          <a:p>
            <a:pPr marL="228600" lvl="0" indent="-228600">
              <a:lnSpc>
                <a:spcPct val="90000"/>
              </a:lnSpc>
              <a:spcBef>
                <a:spcPts val="1500"/>
              </a:spcBef>
              <a:buClr>
                <a:srgbClr val="0046AD"/>
              </a:buClr>
              <a:buFont typeface="Arial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066800"/>
            <a:ext cx="2294531" cy="314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685800"/>
          </a:xfrm>
        </p:spPr>
        <p:txBody>
          <a:bodyPr/>
          <a:lstStyle/>
          <a:p>
            <a:r>
              <a:rPr lang="en-US" dirty="0" smtClean="0"/>
              <a:t>Distractions: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47461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Poor understanding on part of parents and providers regarding the value of these interventions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Comfort </a:t>
            </a:r>
            <a:r>
              <a:rPr lang="en-US" dirty="0" smtClean="0"/>
              <a:t>items (stuffed animals, blanket</a:t>
            </a:r>
            <a:r>
              <a:rPr lang="en-US" dirty="0" smtClean="0"/>
              <a:t>)</a:t>
            </a:r>
            <a:endParaRPr lang="en-US" sz="1000" dirty="0" smtClean="0"/>
          </a:p>
          <a:p>
            <a:pPr lvl="1"/>
            <a:r>
              <a:rPr lang="en-US" dirty="0" smtClean="0"/>
              <a:t>Magic</a:t>
            </a:r>
            <a:endParaRPr lang="en-US" sz="1000" dirty="0" smtClean="0"/>
          </a:p>
          <a:p>
            <a:pPr lvl="1"/>
            <a:r>
              <a:rPr lang="en-US" dirty="0" smtClean="0"/>
              <a:t>Play is how children learn (toy medical kit</a:t>
            </a:r>
            <a:r>
              <a:rPr lang="en-US" dirty="0" smtClean="0"/>
              <a:t>)</a:t>
            </a:r>
            <a:endParaRPr lang="en-US" sz="1000" dirty="0" smtClean="0"/>
          </a:p>
          <a:p>
            <a:pPr lvl="1"/>
            <a:r>
              <a:rPr lang="en-US" dirty="0" smtClean="0"/>
              <a:t>Deep breathing (pinwheel, bubbles, party blower</a:t>
            </a:r>
            <a:r>
              <a:rPr lang="en-US" dirty="0" smtClean="0"/>
              <a:t>)</a:t>
            </a:r>
            <a:endParaRPr lang="en-US" sz="1000" dirty="0" smtClean="0"/>
          </a:p>
          <a:p>
            <a:pPr lvl="1"/>
            <a:r>
              <a:rPr lang="en-US" dirty="0" smtClean="0"/>
              <a:t>Child-lead directed distractions (games, music)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Nurse &amp; parent-lead distractions (toys, videos)</a:t>
            </a:r>
          </a:p>
          <a:p>
            <a:pPr marL="457200" lvl="1" indent="0">
              <a:buNone/>
            </a:pPr>
            <a:r>
              <a:rPr lang="en-US" sz="1000" dirty="0" smtClean="0"/>
              <a:t>					</a:t>
            </a:r>
          </a:p>
          <a:p>
            <a:pPr marL="457200" lvl="1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	</a:t>
            </a:r>
            <a:r>
              <a:rPr lang="en-US" sz="1000" dirty="0" smtClean="0"/>
              <a:t>(</a:t>
            </a:r>
            <a:r>
              <a:rPr lang="en-US" sz="1000" dirty="0" smtClean="0"/>
              <a:t>Chambers, 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</a:t>
            </a:r>
            <a:r>
              <a:rPr lang="en-US" sz="1000" dirty="0" err="1" smtClean="0"/>
              <a:t>Uman</a:t>
            </a:r>
            <a:r>
              <a:rPr lang="en-US" sz="1000" dirty="0" smtClean="0"/>
              <a:t>, </a:t>
            </a:r>
            <a:r>
              <a:rPr lang="en-US" sz="1000" dirty="0" err="1" smtClean="0"/>
              <a:t>McMurtry</a:t>
            </a:r>
            <a:r>
              <a:rPr lang="en-US" sz="1000" dirty="0" smtClean="0"/>
              <a:t>, &amp; </a:t>
            </a:r>
            <a:r>
              <a:rPr lang="en-US" sz="1000" dirty="0" err="1" smtClean="0"/>
              <a:t>HELPinKIDS</a:t>
            </a:r>
            <a:r>
              <a:rPr lang="en-US" sz="1000" dirty="0"/>
              <a:t> </a:t>
            </a:r>
            <a:r>
              <a:rPr lang="en-US" sz="1000" dirty="0" smtClean="0"/>
              <a:t>Team, 2009)</a:t>
            </a:r>
          </a:p>
        </p:txBody>
      </p:sp>
    </p:spTree>
    <p:extLst>
      <p:ext uri="{BB962C8B-B14F-4D97-AF65-F5344CB8AC3E}">
        <p14:creationId xmlns:p14="http://schemas.microsoft.com/office/powerpoint/2010/main" val="5062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why procedural pain control is important in children</a:t>
            </a:r>
          </a:p>
          <a:p>
            <a:r>
              <a:rPr lang="en-US" dirty="0" smtClean="0"/>
              <a:t>Describe </a:t>
            </a:r>
            <a:r>
              <a:rPr lang="en-US" dirty="0"/>
              <a:t>the current </a:t>
            </a:r>
            <a:r>
              <a:rPr lang="en-US" dirty="0" smtClean="0"/>
              <a:t>options for pain-relieving measures available for the </a:t>
            </a:r>
            <a:r>
              <a:rPr lang="en-US" dirty="0"/>
              <a:t>pediatric </a:t>
            </a:r>
            <a:r>
              <a:rPr lang="en-US" dirty="0" smtClean="0"/>
              <a:t>population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Administration </a:t>
            </a:r>
            <a:r>
              <a:rPr lang="en-US" dirty="0"/>
              <a:t>P</a:t>
            </a:r>
            <a:r>
              <a:rPr lang="en-US" dirty="0" smtClean="0"/>
              <a:t>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381000"/>
            <a:ext cx="7827264" cy="685800"/>
          </a:xfrm>
        </p:spPr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02229"/>
            <a:ext cx="7827264" cy="4822371"/>
          </a:xfrm>
        </p:spPr>
        <p:txBody>
          <a:bodyPr/>
          <a:lstStyle/>
          <a:p>
            <a:pPr marL="228600" lvl="1" indent="-228600">
              <a:spcBef>
                <a:spcPts val="1500"/>
              </a:spcBef>
              <a:buClr>
                <a:schemeClr val="accent1"/>
              </a:buClr>
            </a:pPr>
            <a:r>
              <a:rPr lang="en-US" dirty="0" smtClean="0"/>
              <a:t>Deep </a:t>
            </a:r>
            <a:r>
              <a:rPr lang="en-US" dirty="0" smtClean="0"/>
              <a:t>breathing		</a:t>
            </a:r>
            <a:r>
              <a:rPr lang="en-US" sz="1000" dirty="0" smtClean="0"/>
              <a:t>(Chambers</a:t>
            </a:r>
            <a:r>
              <a:rPr lang="en-US" sz="1000" dirty="0"/>
              <a:t>, </a:t>
            </a:r>
            <a:r>
              <a:rPr lang="en-US" sz="1000" dirty="0" err="1"/>
              <a:t>Taddio</a:t>
            </a:r>
            <a:r>
              <a:rPr lang="en-US" sz="1000" dirty="0"/>
              <a:t>, </a:t>
            </a:r>
            <a:r>
              <a:rPr lang="en-US" sz="1000" dirty="0" err="1"/>
              <a:t>Uman</a:t>
            </a:r>
            <a:r>
              <a:rPr lang="en-US" sz="1000" dirty="0"/>
              <a:t>, </a:t>
            </a:r>
            <a:r>
              <a:rPr lang="en-US" sz="1000" dirty="0" err="1"/>
              <a:t>McMurtry</a:t>
            </a:r>
            <a:r>
              <a:rPr lang="en-US" sz="1000" dirty="0"/>
              <a:t>, &amp; </a:t>
            </a:r>
            <a:r>
              <a:rPr lang="en-US" sz="1000" dirty="0" err="1"/>
              <a:t>HELPinKIDS</a:t>
            </a:r>
            <a:r>
              <a:rPr lang="en-US" sz="1000" dirty="0"/>
              <a:t> Team, 2009</a:t>
            </a:r>
            <a:r>
              <a:rPr lang="en-US" sz="1000" dirty="0" smtClean="0"/>
              <a:t>)</a:t>
            </a:r>
            <a:endParaRPr lang="en-US" dirty="0" smtClean="0"/>
          </a:p>
          <a:p>
            <a:r>
              <a:rPr lang="en-US" dirty="0" smtClean="0"/>
              <a:t>Be honest – tell what is about to take place and why</a:t>
            </a:r>
          </a:p>
          <a:p>
            <a:r>
              <a:rPr lang="en-US" dirty="0" smtClean="0"/>
              <a:t>Age appropriate language</a:t>
            </a:r>
          </a:p>
          <a:p>
            <a:pPr lvl="1"/>
            <a:r>
              <a:rPr lang="en-US" dirty="0" smtClean="0"/>
              <a:t>Use “poke” instead of shot</a:t>
            </a:r>
          </a:p>
          <a:p>
            <a:pPr lvl="1"/>
            <a:r>
              <a:rPr lang="en-US" dirty="0" smtClean="0"/>
              <a:t>Use “bed” instead of table</a:t>
            </a:r>
          </a:p>
          <a:p>
            <a:r>
              <a:rPr lang="en-US" dirty="0" smtClean="0"/>
              <a:t>Assess situation then poke</a:t>
            </a:r>
          </a:p>
          <a:p>
            <a:r>
              <a:rPr lang="en-US" dirty="0" smtClean="0"/>
              <a:t>Presence of caregiver to lower stress </a:t>
            </a:r>
            <a:r>
              <a:rPr lang="en-US" sz="1000" dirty="0" smtClean="0"/>
              <a:t>(WHO,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Administration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762000"/>
          </a:xfrm>
        </p:spPr>
        <p:txBody>
          <a:bodyPr/>
          <a:lstStyle/>
          <a:p>
            <a:r>
              <a:rPr lang="en-US" dirty="0" smtClean="0"/>
              <a:t>Procedural Interventions: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914400"/>
            <a:ext cx="7827264" cy="44413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*These add little or no time or cost!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 aspiration used during IM injections</a:t>
            </a:r>
          </a:p>
          <a:p>
            <a:pPr lvl="1"/>
            <a:r>
              <a:rPr lang="en-US" dirty="0" smtClean="0"/>
              <a:t>Not necessary due to lack of major blood vessels in injection sites</a:t>
            </a:r>
          </a:p>
          <a:p>
            <a:pPr lvl="1"/>
            <a:r>
              <a:rPr lang="en-US" dirty="0" smtClean="0"/>
              <a:t>Decreased pain</a:t>
            </a:r>
          </a:p>
          <a:p>
            <a:r>
              <a:rPr lang="en-US" dirty="0" smtClean="0"/>
              <a:t>Inject most painful injection last</a:t>
            </a:r>
          </a:p>
          <a:p>
            <a:pPr lvl="1"/>
            <a:r>
              <a:rPr lang="en-US" dirty="0" smtClean="0"/>
              <a:t>Pain escalates with each subsequent poke</a:t>
            </a:r>
          </a:p>
          <a:p>
            <a:r>
              <a:rPr lang="en-US" dirty="0" smtClean="0"/>
              <a:t>Rapid injection (with correct technique)	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	(Kruger, </a:t>
            </a:r>
            <a:r>
              <a:rPr lang="en-US" sz="1000" dirty="0" err="1" smtClean="0"/>
              <a:t>Sumaya</a:t>
            </a:r>
            <a:r>
              <a:rPr lang="en-US" sz="1000" dirty="0" smtClean="0"/>
              <a:t>, Pickering, &amp; Atkinson, 2011; </a:t>
            </a:r>
            <a:r>
              <a:rPr lang="en-US" sz="1000" dirty="0" err="1" smtClean="0"/>
              <a:t>Taddio</a:t>
            </a:r>
            <a:r>
              <a:rPr lang="en-US" sz="1000" dirty="0" smtClean="0"/>
              <a:t> et al., 2015)</a:t>
            </a:r>
          </a:p>
        </p:txBody>
      </p:sp>
    </p:spTree>
    <p:extLst>
      <p:ext uri="{BB962C8B-B14F-4D97-AF65-F5344CB8AC3E}">
        <p14:creationId xmlns:p14="http://schemas.microsoft.com/office/powerpoint/2010/main" val="19122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762000"/>
          </a:xfrm>
        </p:spPr>
        <p:txBody>
          <a:bodyPr/>
          <a:lstStyle/>
          <a:p>
            <a:r>
              <a:rPr lang="en-US" dirty="0" smtClean="0"/>
              <a:t>Procedural Interventions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273629"/>
            <a:ext cx="7827264" cy="4517571"/>
          </a:xfrm>
        </p:spPr>
        <p:txBody>
          <a:bodyPr/>
          <a:lstStyle/>
          <a:p>
            <a:pPr lvl="0">
              <a:buClr>
                <a:srgbClr val="0046AD"/>
              </a:buClr>
            </a:pPr>
            <a:r>
              <a:rPr lang="en-US" dirty="0">
                <a:solidFill>
                  <a:prstClr val="black"/>
                </a:solidFill>
              </a:rPr>
              <a:t>Stroking site close to injection before &amp; during </a:t>
            </a:r>
            <a:r>
              <a:rPr lang="en-US" dirty="0" smtClean="0">
                <a:solidFill>
                  <a:prstClr val="black"/>
                </a:solidFill>
              </a:rPr>
              <a:t>injection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0046AD"/>
              </a:buClr>
            </a:pPr>
            <a:r>
              <a:rPr lang="en-US" dirty="0">
                <a:solidFill>
                  <a:prstClr val="black"/>
                </a:solidFill>
              </a:rPr>
              <a:t>Correct size needle to deliver vaccine to appropriate location for the specific </a:t>
            </a:r>
            <a:r>
              <a:rPr lang="en-US" dirty="0" smtClean="0">
                <a:solidFill>
                  <a:prstClr val="black"/>
                </a:solidFill>
              </a:rPr>
              <a:t>poke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0046AD"/>
              </a:buClr>
            </a:pPr>
            <a:r>
              <a:rPr lang="en-US" dirty="0" smtClean="0">
                <a:solidFill>
                  <a:prstClr val="black"/>
                </a:solidFill>
              </a:rPr>
              <a:t>No antipyretics before or at time of vaccine </a:t>
            </a:r>
          </a:p>
          <a:p>
            <a:pPr>
              <a:buClr>
                <a:srgbClr val="0046AD"/>
              </a:buClr>
            </a:pPr>
            <a:r>
              <a:rPr lang="en-US" dirty="0" smtClean="0">
                <a:solidFill>
                  <a:prstClr val="black"/>
                </a:solidFill>
              </a:rPr>
              <a:t>Sequential </a:t>
            </a:r>
            <a:r>
              <a:rPr lang="en-US" dirty="0" smtClean="0"/>
              <a:t>vs. simultaneous injections</a:t>
            </a:r>
          </a:p>
          <a:p>
            <a:pPr lvl="1">
              <a:buClr>
                <a:srgbClr val="0046AD"/>
              </a:buClr>
            </a:pPr>
            <a:r>
              <a:rPr lang="en-US" dirty="0" smtClean="0">
                <a:solidFill>
                  <a:prstClr val="black"/>
                </a:solidFill>
              </a:rPr>
              <a:t>No proof they are less painful and simultaneous injections are less safe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0046AD"/>
              </a:buClr>
              <a:buNone/>
            </a:pPr>
            <a:r>
              <a:rPr lang="en-US" sz="1000" dirty="0" smtClean="0">
                <a:solidFill>
                  <a:prstClr val="black"/>
                </a:solidFill>
              </a:rPr>
              <a:t>	(</a:t>
            </a:r>
            <a:r>
              <a:rPr lang="en-US" sz="1000" dirty="0">
                <a:solidFill>
                  <a:prstClr val="black"/>
                </a:solidFill>
              </a:rPr>
              <a:t>Kruger, </a:t>
            </a:r>
            <a:r>
              <a:rPr lang="en-US" sz="1000" dirty="0" err="1">
                <a:solidFill>
                  <a:prstClr val="black"/>
                </a:solidFill>
              </a:rPr>
              <a:t>Sumaya</a:t>
            </a:r>
            <a:r>
              <a:rPr lang="en-US" sz="1000" dirty="0">
                <a:solidFill>
                  <a:prstClr val="black"/>
                </a:solidFill>
              </a:rPr>
              <a:t>, Pickering, &amp; Atkinson, 2011; </a:t>
            </a:r>
            <a:r>
              <a:rPr lang="en-US" sz="1000" dirty="0" err="1"/>
              <a:t>Prymula</a:t>
            </a:r>
            <a:r>
              <a:rPr lang="en-US" sz="1000" dirty="0"/>
              <a:t> et al., 2009 </a:t>
            </a:r>
            <a:r>
              <a:rPr lang="en-US" sz="1000" dirty="0" smtClean="0"/>
              <a:t>; </a:t>
            </a:r>
            <a:r>
              <a:rPr lang="en-US" sz="1000" dirty="0" err="1" smtClean="0">
                <a:solidFill>
                  <a:prstClr val="black"/>
                </a:solidFill>
              </a:rPr>
              <a:t>Taddio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prstClr val="black"/>
                </a:solidFill>
              </a:rPr>
              <a:t>et al., </a:t>
            </a:r>
            <a:r>
              <a:rPr lang="en-US" sz="1000" dirty="0" smtClean="0">
                <a:solidFill>
                  <a:prstClr val="black"/>
                </a:solidFill>
              </a:rPr>
              <a:t>2015; </a:t>
            </a:r>
            <a:r>
              <a:rPr lang="en-US" sz="1000" dirty="0" err="1" smtClean="0">
                <a:solidFill>
                  <a:prstClr val="black"/>
                </a:solidFill>
              </a:rPr>
              <a:t>Taddio</a:t>
            </a:r>
            <a:r>
              <a:rPr lang="en-US" sz="1000" dirty="0" smtClean="0">
                <a:solidFill>
                  <a:prstClr val="black"/>
                </a:solidFill>
              </a:rPr>
              <a:t>, </a:t>
            </a:r>
            <a:r>
              <a:rPr lang="en-US" sz="1000" dirty="0" err="1" smtClean="0">
                <a:solidFill>
                  <a:prstClr val="black"/>
                </a:solidFill>
              </a:rPr>
              <a:t>Ilersich</a:t>
            </a:r>
            <a:r>
              <a:rPr lang="en-US" sz="1000" dirty="0" smtClean="0">
                <a:solidFill>
                  <a:prstClr val="black"/>
                </a:solidFill>
              </a:rPr>
              <a:t> et al. 2009)</a:t>
            </a:r>
            <a:endParaRPr lang="en-US" sz="1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228600"/>
            <a:ext cx="7827264" cy="533400"/>
          </a:xfrm>
        </p:spPr>
        <p:txBody>
          <a:bodyPr/>
          <a:lstStyle/>
          <a:p>
            <a:r>
              <a:rPr lang="en-US" dirty="0" smtClean="0"/>
              <a:t>Physical Interventions: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685801"/>
            <a:ext cx="7827264" cy="4953000"/>
          </a:xfrm>
        </p:spPr>
        <p:txBody>
          <a:bodyPr/>
          <a:lstStyle/>
          <a:p>
            <a:r>
              <a:rPr lang="en-US" dirty="0" smtClean="0"/>
              <a:t>Breastfeeding during vaccine injections </a:t>
            </a:r>
          </a:p>
          <a:p>
            <a:pPr lvl="1"/>
            <a:r>
              <a:rPr lang="en-US" dirty="0" smtClean="0"/>
              <a:t>Reduces stress via: physical comfort, sucking, distraction, ingesting sweet-tasting milk </a:t>
            </a:r>
            <a:endParaRPr lang="en-US" dirty="0" smtClean="0"/>
          </a:p>
          <a:p>
            <a:pPr lvl="1"/>
            <a:r>
              <a:rPr lang="en-US" dirty="0" smtClean="0"/>
              <a:t>Does not negatively impact breastfeeding</a:t>
            </a:r>
            <a:endParaRPr lang="en-US" dirty="0" smtClean="0"/>
          </a:p>
          <a:p>
            <a:r>
              <a:rPr lang="en-US" dirty="0" smtClean="0"/>
              <a:t>Comfort positions</a:t>
            </a:r>
          </a:p>
          <a:p>
            <a:pPr lvl="1"/>
            <a:r>
              <a:rPr lang="en-US" dirty="0" smtClean="0"/>
              <a:t>Comfortable and close proximity</a:t>
            </a:r>
          </a:p>
          <a:p>
            <a:r>
              <a:rPr lang="en-US" dirty="0" smtClean="0"/>
              <a:t>Not lying supine during injections &amp; sitting upright (~6 months old)</a:t>
            </a:r>
          </a:p>
          <a:p>
            <a:r>
              <a:rPr lang="en-US" dirty="0" smtClean="0"/>
              <a:t>Not forcibly restraining, which increases fear &amp; the child looses sense of control.</a:t>
            </a:r>
          </a:p>
          <a:p>
            <a:pPr marL="0" indent="0">
              <a:buNone/>
            </a:pPr>
            <a:r>
              <a:rPr lang="en-US" sz="1000" dirty="0" smtClean="0"/>
              <a:t>(</a:t>
            </a:r>
            <a:r>
              <a:rPr lang="en-US" sz="1000" dirty="0" err="1" smtClean="0"/>
              <a:t>Taddio</a:t>
            </a:r>
            <a:r>
              <a:rPr lang="en-US" sz="1000" dirty="0" smtClean="0"/>
              <a:t> et al., 2015; 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</a:t>
            </a:r>
            <a:r>
              <a:rPr lang="en-US" sz="1000" dirty="0" err="1" smtClean="0"/>
              <a:t>Ilersich</a:t>
            </a:r>
            <a:r>
              <a:rPr lang="en-US" sz="1000" dirty="0" smtClean="0"/>
              <a:t> et al., 2009)</a:t>
            </a:r>
            <a:endParaRPr lang="en-US" sz="1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3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interventions for infant immunizations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654629"/>
            <a:ext cx="7827264" cy="3984171"/>
          </a:xfrm>
        </p:spPr>
        <p:txBody>
          <a:bodyPr/>
          <a:lstStyle/>
          <a:p>
            <a:r>
              <a:rPr lang="en-US" dirty="0" smtClean="0"/>
              <a:t>5 S’s</a:t>
            </a:r>
          </a:p>
          <a:p>
            <a:pPr lvl="1"/>
            <a:r>
              <a:rPr lang="en-US" dirty="0" smtClean="0"/>
              <a:t>Swaddling</a:t>
            </a:r>
          </a:p>
          <a:p>
            <a:pPr lvl="1"/>
            <a:r>
              <a:rPr lang="en-US" dirty="0" smtClean="0"/>
              <a:t>Side/stomach position</a:t>
            </a:r>
          </a:p>
          <a:p>
            <a:pPr lvl="1"/>
            <a:r>
              <a:rPr lang="en-US" dirty="0" smtClean="0"/>
              <a:t>Shushing</a:t>
            </a:r>
          </a:p>
          <a:p>
            <a:pPr lvl="1"/>
            <a:r>
              <a:rPr lang="en-US" dirty="0" smtClean="0"/>
              <a:t>Swinging</a:t>
            </a:r>
          </a:p>
          <a:p>
            <a:pPr lvl="1"/>
            <a:r>
              <a:rPr lang="en-US" dirty="0" smtClean="0"/>
              <a:t>Sucking</a:t>
            </a:r>
          </a:p>
          <a:p>
            <a:r>
              <a:rPr lang="en-US" dirty="0" smtClean="0"/>
              <a:t>Decreased pain scores &amp; crying time for 2 &amp; 4-month old infants during routine vaccinations</a:t>
            </a:r>
          </a:p>
          <a:p>
            <a:pPr marL="0" indent="0">
              <a:buNone/>
            </a:pPr>
            <a:r>
              <a:rPr lang="en-US" sz="1000" dirty="0" smtClean="0"/>
              <a:t>							(Harrington et al., 2012)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06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of </a:t>
            </a:r>
            <a:r>
              <a:rPr lang="en-US" dirty="0" smtClean="0"/>
              <a:t>providers </a:t>
            </a:r>
            <a:r>
              <a:rPr lang="en-US" dirty="0"/>
              <a:t>administering vaccine injections about pain </a:t>
            </a:r>
            <a:r>
              <a:rPr lang="en-US" dirty="0" smtClean="0"/>
              <a:t>management</a:t>
            </a:r>
          </a:p>
          <a:p>
            <a:r>
              <a:rPr lang="en-US" dirty="0"/>
              <a:t>P</a:t>
            </a:r>
            <a:r>
              <a:rPr lang="en-US" dirty="0" smtClean="0"/>
              <a:t>arents should be </a:t>
            </a:r>
            <a:r>
              <a:rPr lang="en-US" dirty="0"/>
              <a:t>present during </a:t>
            </a:r>
            <a:r>
              <a:rPr lang="en-US" dirty="0" smtClean="0"/>
              <a:t>vaccines</a:t>
            </a:r>
          </a:p>
          <a:p>
            <a:r>
              <a:rPr lang="en-US" dirty="0" smtClean="0"/>
              <a:t>Education </a:t>
            </a:r>
            <a:r>
              <a:rPr lang="en-US" dirty="0"/>
              <a:t>of parents about pain management </a:t>
            </a:r>
            <a:endParaRPr lang="en-US" dirty="0" smtClean="0"/>
          </a:p>
          <a:p>
            <a:r>
              <a:rPr lang="en-US" dirty="0" smtClean="0"/>
              <a:t>Education </a:t>
            </a:r>
            <a:r>
              <a:rPr lang="en-US" dirty="0"/>
              <a:t>of children three years and older and adults about pain management on the day of </a:t>
            </a:r>
            <a:r>
              <a:rPr lang="en-US" dirty="0" smtClean="0"/>
              <a:t>vaccination</a:t>
            </a:r>
          </a:p>
          <a:p>
            <a:pPr marL="0" indent="0">
              <a:buNone/>
            </a:pPr>
            <a:r>
              <a:rPr lang="en-US" sz="1400" dirty="0" smtClean="0"/>
              <a:t>						(</a:t>
            </a:r>
            <a:r>
              <a:rPr lang="en-US" sz="1400" dirty="0" err="1" smtClean="0"/>
              <a:t>Taddio</a:t>
            </a:r>
            <a:r>
              <a:rPr lang="en-US" sz="1400" dirty="0" smtClean="0"/>
              <a:t> et al., 2015)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26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838200"/>
          </a:xfrm>
        </p:spPr>
        <p:txBody>
          <a:bodyPr/>
          <a:lstStyle/>
          <a:p>
            <a:r>
              <a:rPr lang="en-US" dirty="0" smtClean="0"/>
              <a:t>Tips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121229"/>
            <a:ext cx="7827264" cy="4517571"/>
          </a:xfrm>
        </p:spPr>
        <p:txBody>
          <a:bodyPr/>
          <a:lstStyle/>
          <a:p>
            <a:r>
              <a:rPr lang="en-US" dirty="0" smtClean="0"/>
              <a:t>Children cannot advocate for themselves or express what they are feeling</a:t>
            </a:r>
          </a:p>
          <a:p>
            <a:r>
              <a:rPr lang="en-US" dirty="0" smtClean="0"/>
              <a:t>They are at risk of developing long-term consequences from unmitigated pain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	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 et al,., 2015; WHO, 2015)</a:t>
            </a:r>
          </a:p>
          <a:p>
            <a:r>
              <a:rPr lang="en-US" dirty="0" smtClean="0"/>
              <a:t>There are options available that should be offered to children</a:t>
            </a:r>
          </a:p>
          <a:p>
            <a:r>
              <a:rPr lang="en-US" dirty="0" smtClean="0"/>
              <a:t>Educational efforts are needed for parents &amp; vaccinators to promote interventions during shots					</a:t>
            </a:r>
            <a:r>
              <a:rPr lang="en-US" sz="1000" dirty="0" smtClean="0"/>
              <a:t>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</a:t>
            </a:r>
            <a:r>
              <a:rPr lang="en-US" sz="1000" dirty="0" err="1" smtClean="0"/>
              <a:t>Ilersich</a:t>
            </a:r>
            <a:r>
              <a:rPr lang="en-US" sz="1000" dirty="0" smtClean="0"/>
              <a:t> et al., 2009)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896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143000"/>
          </a:xfrm>
        </p:spPr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219200"/>
            <a:ext cx="7827264" cy="4648200"/>
          </a:xfrm>
        </p:spPr>
        <p:txBody>
          <a:bodyPr/>
          <a:lstStyle/>
          <a:p>
            <a:r>
              <a:rPr lang="en-US" sz="1000" dirty="0"/>
              <a:t>Baxter, A., Cohen, L., </a:t>
            </a:r>
            <a:r>
              <a:rPr lang="en-US" sz="1000" dirty="0" err="1"/>
              <a:t>McElvery</a:t>
            </a:r>
            <a:r>
              <a:rPr lang="en-US" sz="1000" dirty="0"/>
              <a:t>, H., Lawson, M., &amp; von Baeyer, C. (2011). An integration of vibration and cold relieves venipuncture pain in a pediatric emergency department. </a:t>
            </a:r>
            <a:r>
              <a:rPr lang="en-US" sz="1000" i="1" dirty="0"/>
              <a:t>Pediatric Emergency Care</a:t>
            </a:r>
            <a:r>
              <a:rPr lang="en-US" sz="1000" dirty="0"/>
              <a:t>, </a:t>
            </a:r>
            <a:r>
              <a:rPr lang="en-US" sz="1000" i="1" dirty="0"/>
              <a:t>27</a:t>
            </a:r>
            <a:r>
              <a:rPr lang="en-US" sz="1000" dirty="0"/>
              <a:t>(12), 1151-1156</a:t>
            </a:r>
            <a:r>
              <a:rPr lang="en-US" sz="1000" dirty="0" smtClean="0"/>
              <a:t>.</a:t>
            </a:r>
          </a:p>
          <a:p>
            <a:r>
              <a:rPr lang="en-US" sz="1000" dirty="0" smtClean="0"/>
              <a:t>Chambers, C. T., 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A., </a:t>
            </a:r>
            <a:r>
              <a:rPr lang="en-US" sz="1000" dirty="0" err="1" smtClean="0"/>
              <a:t>Uman</a:t>
            </a:r>
            <a:r>
              <a:rPr lang="en-US" sz="1000" dirty="0" smtClean="0"/>
              <a:t>, L. S., </a:t>
            </a:r>
            <a:r>
              <a:rPr lang="en-US" sz="1000" dirty="0" err="1" smtClean="0"/>
              <a:t>McMurtry</a:t>
            </a:r>
            <a:r>
              <a:rPr lang="en-US" sz="1000" dirty="0" smtClean="0"/>
              <a:t>, M., &amp; </a:t>
            </a:r>
            <a:r>
              <a:rPr lang="en-US" sz="1000" dirty="0" err="1" smtClean="0"/>
              <a:t>HELPinKIDS</a:t>
            </a:r>
            <a:r>
              <a:rPr lang="en-US" sz="1000" dirty="0" smtClean="0"/>
              <a:t> Team (2009). Psychological interventions for reducing pain and distress during routine childhood immunizations: A systematic review. </a:t>
            </a:r>
            <a:r>
              <a:rPr lang="en-US" sz="1000" i="1" dirty="0" smtClean="0"/>
              <a:t>Clinical Therapeutics,</a:t>
            </a:r>
            <a:r>
              <a:rPr lang="en-US" sz="1000" dirty="0" smtClean="0"/>
              <a:t> 31(supplement B). S77-103.</a:t>
            </a:r>
          </a:p>
          <a:p>
            <a:r>
              <a:rPr lang="en-US" sz="1000" dirty="0" smtClean="0"/>
              <a:t>Chan, S., Pielak, K., McIntyre, C., Deeter, B., &amp; 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A. (2013). Implementation of a new clinical practice guideline regarding pain management during childhood vaccine injections.  </a:t>
            </a:r>
            <a:r>
              <a:rPr lang="en-US" sz="1000" i="1" dirty="0" smtClean="0"/>
              <a:t>Pediatric Child Health</a:t>
            </a:r>
            <a:r>
              <a:rPr lang="en-US" sz="1000" dirty="0" smtClean="0"/>
              <a:t>, 18(7), 367-372.</a:t>
            </a:r>
          </a:p>
          <a:p>
            <a:r>
              <a:rPr lang="en-US" sz="1000" dirty="0"/>
              <a:t>Harrington, J. W., Logan, S., Harwell, S., Gardner, J., </a:t>
            </a:r>
            <a:r>
              <a:rPr lang="en-US" sz="1000" dirty="0" err="1"/>
              <a:t>Swingle</a:t>
            </a:r>
            <a:r>
              <a:rPr lang="en-US" sz="1000" dirty="0"/>
              <a:t>, J., McGuire, E., </a:t>
            </a:r>
            <a:r>
              <a:rPr lang="en-US" sz="1000" dirty="0" smtClean="0"/>
              <a:t>&amp; Santos</a:t>
            </a:r>
            <a:r>
              <a:rPr lang="en-US" sz="1000" dirty="0"/>
              <a:t>, R. (2013). Effective </a:t>
            </a:r>
            <a:r>
              <a:rPr lang="en-US" sz="1000" dirty="0" smtClean="0"/>
              <a:t>analgesia </a:t>
            </a:r>
            <a:r>
              <a:rPr lang="en-US" sz="1000" dirty="0"/>
              <a:t>u</a:t>
            </a:r>
            <a:r>
              <a:rPr lang="en-US" sz="1000" dirty="0" smtClean="0"/>
              <a:t>sing </a:t>
            </a:r>
            <a:r>
              <a:rPr lang="en-US" sz="1000" dirty="0"/>
              <a:t>p</a:t>
            </a:r>
            <a:r>
              <a:rPr lang="en-US" sz="1000" dirty="0" smtClean="0"/>
              <a:t>hysical </a:t>
            </a:r>
            <a:r>
              <a:rPr lang="en-US" sz="1000" dirty="0"/>
              <a:t>i</a:t>
            </a:r>
            <a:r>
              <a:rPr lang="en-US" sz="1000" dirty="0" smtClean="0"/>
              <a:t>nterventions </a:t>
            </a:r>
            <a:r>
              <a:rPr lang="en-US" sz="1000" dirty="0"/>
              <a:t>for </a:t>
            </a:r>
            <a:r>
              <a:rPr lang="en-US" sz="1000" dirty="0" smtClean="0"/>
              <a:t>infant immunizations. </a:t>
            </a:r>
            <a:r>
              <a:rPr lang="en-US" sz="1000" i="1" dirty="0" smtClean="0"/>
              <a:t>Pediatrics,</a:t>
            </a:r>
            <a:r>
              <a:rPr lang="en-US" sz="1000" dirty="0" smtClean="0"/>
              <a:t> 129(5</a:t>
            </a:r>
            <a:r>
              <a:rPr lang="en-US" sz="1000" dirty="0"/>
              <a:t>), 815-822.</a:t>
            </a:r>
          </a:p>
          <a:p>
            <a:r>
              <a:rPr lang="en-US" sz="1000" dirty="0" err="1"/>
              <a:t>Inal</a:t>
            </a:r>
            <a:r>
              <a:rPr lang="en-US" sz="1000" dirty="0"/>
              <a:t>, S., &amp; </a:t>
            </a:r>
            <a:r>
              <a:rPr lang="en-US" sz="1000" dirty="0" err="1"/>
              <a:t>Kelleci</a:t>
            </a:r>
            <a:r>
              <a:rPr lang="en-US" sz="1000" dirty="0"/>
              <a:t>, M. (2012). Relief of </a:t>
            </a:r>
            <a:r>
              <a:rPr lang="en-US" sz="1000" dirty="0" smtClean="0"/>
              <a:t>pain during blood specimen collection </a:t>
            </a:r>
            <a:r>
              <a:rPr lang="en-US" sz="1000" dirty="0"/>
              <a:t>in </a:t>
            </a:r>
            <a:r>
              <a:rPr lang="en-US" sz="1000" dirty="0" smtClean="0"/>
              <a:t>pediatric patients</a:t>
            </a:r>
            <a:r>
              <a:rPr lang="en-US" sz="1000" dirty="0"/>
              <a:t>. </a:t>
            </a:r>
            <a:r>
              <a:rPr lang="en-US" sz="1000" i="1" dirty="0"/>
              <a:t>MCN: The American Journal Of Maternal Child Nursing</a:t>
            </a:r>
            <a:r>
              <a:rPr lang="en-US" sz="1000" dirty="0"/>
              <a:t>, 37(5), 339-345. doi:10.1097/NMC.0b013e31825a8aa</a:t>
            </a:r>
          </a:p>
          <a:p>
            <a:r>
              <a:rPr lang="en-US" sz="1000" dirty="0" err="1"/>
              <a:t>Jeffs</a:t>
            </a:r>
            <a:r>
              <a:rPr lang="en-US" sz="1000" dirty="0"/>
              <a:t>, D., Wright, C., </a:t>
            </a:r>
            <a:r>
              <a:rPr lang="en-US" sz="1000" dirty="0" smtClean="0"/>
              <a:t>Scott, A., </a:t>
            </a:r>
            <a:r>
              <a:rPr lang="en-US" sz="1000" dirty="0"/>
              <a:t>Kaye, J., Green, A., &amp; </a:t>
            </a:r>
            <a:r>
              <a:rPr lang="en-US" sz="1000" dirty="0" err="1"/>
              <a:t>Huett</a:t>
            </a:r>
            <a:r>
              <a:rPr lang="en-US" sz="1000" dirty="0"/>
              <a:t>, A. (2011). Soft on sticks: An evidence-based practice approach to reduce children’s </a:t>
            </a:r>
            <a:r>
              <a:rPr lang="en-US" sz="1000" dirty="0" smtClean="0"/>
              <a:t>needle stick </a:t>
            </a:r>
            <a:r>
              <a:rPr lang="en-US" sz="1000" dirty="0"/>
              <a:t>pain. </a:t>
            </a:r>
            <a:r>
              <a:rPr lang="en-US" sz="1000" i="1" dirty="0"/>
              <a:t>Journal of Nursing Care Quality, 26</a:t>
            </a:r>
            <a:r>
              <a:rPr lang="en-US" sz="1000" dirty="0"/>
              <a:t>(3), </a:t>
            </a:r>
            <a:r>
              <a:rPr lang="en-US" sz="1000" dirty="0" smtClean="0"/>
              <a:t> </a:t>
            </a:r>
            <a:r>
              <a:rPr lang="en-US" sz="1000" dirty="0"/>
              <a:t>208-215. </a:t>
            </a:r>
            <a:r>
              <a:rPr lang="en-US" sz="1000" dirty="0" smtClean="0"/>
              <a:t>doi:101097/NCQ.Ob013e31820e11de</a:t>
            </a:r>
          </a:p>
          <a:p>
            <a:r>
              <a:rPr lang="en-US" sz="1000" dirty="0"/>
              <a:t>Kruger, A. T., </a:t>
            </a:r>
            <a:r>
              <a:rPr lang="en-US" sz="1000" dirty="0" err="1"/>
              <a:t>Sumaya</a:t>
            </a:r>
            <a:r>
              <a:rPr lang="en-US" sz="1000" dirty="0"/>
              <a:t>, C. V., Pickering, L. K., &amp; Atkinson, W. L. (2011). General recommendations on immunization: Recommendations of the advisory committee on immunization practices (ACIP). </a:t>
            </a:r>
            <a:r>
              <a:rPr lang="en-US" sz="1000" i="1" dirty="0"/>
              <a:t>Center for Disease Control and prevention. </a:t>
            </a:r>
            <a:r>
              <a:rPr lang="en-US" sz="1000" dirty="0"/>
              <a:t>Retrieved from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www.cdc.gov/mmwr/preview/mmwrhtml/rr6002a1.htm</a:t>
            </a:r>
            <a:endParaRPr lang="en-US" sz="1000" dirty="0" smtClean="0"/>
          </a:p>
          <a:p>
            <a:r>
              <a:rPr lang="en-US" sz="1000" dirty="0" err="1" smtClean="0"/>
              <a:t>Prymula</a:t>
            </a:r>
            <a:r>
              <a:rPr lang="en-US" sz="1000" dirty="0"/>
              <a:t>, R., </a:t>
            </a:r>
            <a:r>
              <a:rPr lang="en-US" sz="1000" dirty="0" err="1"/>
              <a:t>Siegrist</a:t>
            </a:r>
            <a:r>
              <a:rPr lang="en-US" sz="1000" dirty="0"/>
              <a:t>, C. A., </a:t>
            </a:r>
            <a:r>
              <a:rPr lang="en-US" sz="1000" dirty="0" err="1"/>
              <a:t>Chlibek</a:t>
            </a:r>
            <a:r>
              <a:rPr lang="en-US" sz="1000" dirty="0"/>
              <a:t>, R., </a:t>
            </a:r>
            <a:r>
              <a:rPr lang="en-US" sz="1000" dirty="0" err="1"/>
              <a:t>Zemlickova</a:t>
            </a:r>
            <a:r>
              <a:rPr lang="en-US" sz="1000" dirty="0"/>
              <a:t>, H. </a:t>
            </a:r>
            <a:r>
              <a:rPr lang="en-US" sz="1000" dirty="0" err="1"/>
              <a:t>Vackova</a:t>
            </a:r>
            <a:r>
              <a:rPr lang="en-US" sz="1000" dirty="0"/>
              <a:t>, M., Smetana, J. </a:t>
            </a:r>
            <a:r>
              <a:rPr lang="en-US" sz="1000" dirty="0" err="1"/>
              <a:t>Lommel</a:t>
            </a:r>
            <a:r>
              <a:rPr lang="en-US" sz="1000" dirty="0"/>
              <a:t>, P., </a:t>
            </a:r>
            <a:r>
              <a:rPr lang="en-US" sz="1000" dirty="0" err="1"/>
              <a:t>Kaliskova</a:t>
            </a:r>
            <a:r>
              <a:rPr lang="en-US" sz="1000" dirty="0"/>
              <a:t>, E., </a:t>
            </a:r>
            <a:r>
              <a:rPr lang="en-US" sz="1000" dirty="0" err="1"/>
              <a:t>Borys</a:t>
            </a:r>
            <a:r>
              <a:rPr lang="en-US" sz="1000" dirty="0"/>
              <a:t>, D., </a:t>
            </a:r>
            <a:r>
              <a:rPr lang="en-US" sz="1000" dirty="0" err="1"/>
              <a:t>Schuerman</a:t>
            </a:r>
            <a:r>
              <a:rPr lang="en-US" sz="1000" dirty="0"/>
              <a:t>, L</a:t>
            </a:r>
            <a:r>
              <a:rPr lang="en-US" sz="1000" dirty="0" smtClean="0"/>
              <a:t>. (2009). Effect of prophylactic </a:t>
            </a:r>
            <a:r>
              <a:rPr lang="en-US" sz="1000" dirty="0" err="1" smtClean="0"/>
              <a:t>paracetamol</a:t>
            </a:r>
            <a:r>
              <a:rPr lang="en-US" sz="1000" dirty="0" smtClean="0"/>
              <a:t> administration at time of vaccination on febrile reactions and antibody responses in children: two open-label, </a:t>
            </a:r>
            <a:r>
              <a:rPr lang="en-US" sz="1000" dirty="0" err="1" smtClean="0"/>
              <a:t>randomised</a:t>
            </a:r>
            <a:r>
              <a:rPr lang="en-US" sz="1000" dirty="0" smtClean="0"/>
              <a:t> controlled trials. </a:t>
            </a:r>
            <a:r>
              <a:rPr lang="en-US" sz="1000" i="1" dirty="0" smtClean="0"/>
              <a:t>The Lancet, </a:t>
            </a:r>
            <a:r>
              <a:rPr lang="en-US" sz="1000" dirty="0" smtClean="0"/>
              <a:t>374(9698), 1339-1350. </a:t>
            </a:r>
            <a:r>
              <a:rPr lang="en-US" sz="1000" dirty="0" err="1" smtClean="0"/>
              <a:t>Retreived</a:t>
            </a:r>
            <a:r>
              <a:rPr lang="en-US" sz="1000" dirty="0" smtClean="0"/>
              <a:t> from http://www.thelancet.com/journals/lancet/article/PIIS0140-6736%2809%2961208-3/abstract</a:t>
            </a:r>
          </a:p>
          <a:p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11255" cy="914400"/>
          </a:xfrm>
        </p:spPr>
        <p:txBody>
          <a:bodyPr/>
          <a:lstStyle/>
          <a:p>
            <a:pPr algn="ctr"/>
            <a:r>
              <a:rPr lang="en-US" dirty="0" smtClean="0"/>
              <a:t>Pain relief makes a difference!</a:t>
            </a:r>
            <a:endParaRPr lang="en-US" dirty="0"/>
          </a:p>
        </p:txBody>
      </p:sp>
      <p:pic>
        <p:nvPicPr>
          <p:cNvPr id="4" name="Picture 2" descr="C:\Users\kmh33\AppData\Local\Microsoft\Windows\Temporary Internet Files\Content.Outlook\RONUWB0N\IMG_43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31571" y="1959429"/>
            <a:ext cx="391885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7615" y="5290458"/>
            <a:ext cx="13067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Mayo Clinic, 2015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372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46AD"/>
              </a:buClr>
            </a:pPr>
            <a:r>
              <a:rPr lang="en-US" sz="1000" dirty="0">
                <a:solidFill>
                  <a:prstClr val="black"/>
                </a:solidFill>
              </a:rPr>
              <a:t>Mayo Foundation for Medical Education and Research. Comfort Positions, Mayo Clinic (</a:t>
            </a:r>
            <a:r>
              <a:rPr lang="en-US" sz="1000" dirty="0" smtClean="0">
                <a:solidFill>
                  <a:prstClr val="black"/>
                </a:solidFill>
              </a:rPr>
              <a:t>2012).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buClr>
                <a:srgbClr val="0046AD"/>
              </a:buClr>
            </a:pPr>
            <a:r>
              <a:rPr lang="en-US" sz="1000" dirty="0" err="1">
                <a:solidFill>
                  <a:prstClr val="black"/>
                </a:solidFill>
              </a:rPr>
              <a:t>Taddio</a:t>
            </a:r>
            <a:r>
              <a:rPr lang="en-US" sz="1000" dirty="0">
                <a:solidFill>
                  <a:prstClr val="black"/>
                </a:solidFill>
              </a:rPr>
              <a:t>, A., Chambers, C. T., </a:t>
            </a:r>
            <a:r>
              <a:rPr lang="en-US" sz="1000" dirty="0" err="1">
                <a:solidFill>
                  <a:prstClr val="black"/>
                </a:solidFill>
              </a:rPr>
              <a:t>Halperin</a:t>
            </a:r>
            <a:r>
              <a:rPr lang="en-US" sz="1000" dirty="0">
                <a:solidFill>
                  <a:prstClr val="black"/>
                </a:solidFill>
              </a:rPr>
              <a:t>, S. A., </a:t>
            </a:r>
            <a:r>
              <a:rPr lang="en-US" sz="1000" dirty="0" err="1">
                <a:solidFill>
                  <a:prstClr val="black"/>
                </a:solidFill>
              </a:rPr>
              <a:t>Ipp</a:t>
            </a:r>
            <a:r>
              <a:rPr lang="en-US" sz="1000" dirty="0">
                <a:solidFill>
                  <a:prstClr val="black"/>
                </a:solidFill>
              </a:rPr>
              <a:t>, M., Lockett, D., </a:t>
            </a:r>
            <a:r>
              <a:rPr lang="en-US" sz="1000" dirty="0" err="1">
                <a:solidFill>
                  <a:prstClr val="black"/>
                </a:solidFill>
              </a:rPr>
              <a:t>Rieder</a:t>
            </a:r>
            <a:r>
              <a:rPr lang="en-US" sz="1000" dirty="0">
                <a:solidFill>
                  <a:prstClr val="black"/>
                </a:solidFill>
              </a:rPr>
              <a:t>, M., &amp; Shah, V. (2009). Inadequate pain management during routine childhood immunizations: The nerve of It. </a:t>
            </a:r>
            <a:r>
              <a:rPr lang="en-US" sz="1000" i="1" dirty="0">
                <a:solidFill>
                  <a:prstClr val="black"/>
                </a:solidFill>
              </a:rPr>
              <a:t>Clinical Therapeutics</a:t>
            </a:r>
            <a:r>
              <a:rPr lang="en-US" sz="1000" dirty="0">
                <a:solidFill>
                  <a:prstClr val="black"/>
                </a:solidFill>
              </a:rPr>
              <a:t>, 31(supplement B), S152-167</a:t>
            </a:r>
            <a:r>
              <a:rPr lang="en-US" sz="10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0046AD"/>
              </a:buClr>
            </a:pPr>
            <a:r>
              <a:rPr lang="en-US" sz="1000" dirty="0" err="1" smtClean="0">
                <a:solidFill>
                  <a:prstClr val="black"/>
                </a:solidFill>
              </a:rPr>
              <a:t>Taddio</a:t>
            </a:r>
            <a:r>
              <a:rPr lang="en-US" sz="1000" dirty="0" smtClean="0">
                <a:solidFill>
                  <a:prstClr val="black"/>
                </a:solidFill>
              </a:rPr>
              <a:t>, A., </a:t>
            </a:r>
            <a:r>
              <a:rPr lang="en-US" sz="1000" dirty="0" err="1" smtClean="0">
                <a:solidFill>
                  <a:prstClr val="black"/>
                </a:solidFill>
              </a:rPr>
              <a:t>Ilersich</a:t>
            </a:r>
            <a:r>
              <a:rPr lang="en-US" sz="1000" dirty="0" smtClean="0">
                <a:solidFill>
                  <a:prstClr val="black"/>
                </a:solidFill>
              </a:rPr>
              <a:t>, A. L., </a:t>
            </a:r>
            <a:r>
              <a:rPr lang="en-US" sz="1000" dirty="0" err="1" smtClean="0">
                <a:solidFill>
                  <a:prstClr val="black"/>
                </a:solidFill>
              </a:rPr>
              <a:t>Ipp</a:t>
            </a:r>
            <a:r>
              <a:rPr lang="en-US" sz="1000" dirty="0" smtClean="0">
                <a:solidFill>
                  <a:prstClr val="black"/>
                </a:solidFill>
              </a:rPr>
              <a:t>, M., </a:t>
            </a:r>
            <a:r>
              <a:rPr lang="en-US" sz="1000" dirty="0" err="1" smtClean="0">
                <a:solidFill>
                  <a:prstClr val="black"/>
                </a:solidFill>
              </a:rPr>
              <a:t>Kikuta</a:t>
            </a:r>
            <a:r>
              <a:rPr lang="en-US" sz="1000" dirty="0" smtClean="0">
                <a:solidFill>
                  <a:prstClr val="black"/>
                </a:solidFill>
              </a:rPr>
              <a:t>, A., Shah, V, &amp; </a:t>
            </a:r>
            <a:r>
              <a:rPr lang="en-US" sz="1000" dirty="0" err="1" smtClean="0">
                <a:solidFill>
                  <a:prstClr val="black"/>
                </a:solidFill>
              </a:rPr>
              <a:t>HELPinKIDS</a:t>
            </a:r>
            <a:r>
              <a:rPr lang="en-US" sz="1000" dirty="0" smtClean="0">
                <a:solidFill>
                  <a:prstClr val="black"/>
                </a:solidFill>
              </a:rPr>
              <a:t> Team (2009). Physical interventions and injection techniques for reducing injection pain during routine childhood immunizations: Systematic review of randomized controlled trials and quasi-randomized controlled trials. </a:t>
            </a:r>
            <a:r>
              <a:rPr lang="en-US" sz="1000" i="1" dirty="0" smtClean="0">
                <a:solidFill>
                  <a:prstClr val="black"/>
                </a:solidFill>
              </a:rPr>
              <a:t>Clinical Therapeutics,</a:t>
            </a:r>
            <a:r>
              <a:rPr lang="en-US" sz="1000" dirty="0" smtClean="0">
                <a:solidFill>
                  <a:prstClr val="black"/>
                </a:solidFill>
              </a:rPr>
              <a:t> 31(Supplement B), S48-76.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buClr>
                <a:srgbClr val="0046AD"/>
              </a:buClr>
            </a:pPr>
            <a:r>
              <a:rPr lang="en-US" sz="1000" dirty="0" err="1">
                <a:solidFill>
                  <a:prstClr val="black"/>
                </a:solidFill>
              </a:rPr>
              <a:t>Taddio</a:t>
            </a:r>
            <a:r>
              <a:rPr lang="en-US" sz="1000" dirty="0">
                <a:solidFill>
                  <a:prstClr val="black"/>
                </a:solidFill>
              </a:rPr>
              <a:t>, A., </a:t>
            </a:r>
            <a:r>
              <a:rPr lang="en-US" sz="1000" dirty="0" err="1">
                <a:solidFill>
                  <a:prstClr val="black"/>
                </a:solidFill>
              </a:rPr>
              <a:t>McMurty</a:t>
            </a:r>
            <a:r>
              <a:rPr lang="en-US" sz="1000" dirty="0">
                <a:solidFill>
                  <a:prstClr val="black"/>
                </a:solidFill>
              </a:rPr>
              <a:t>, M., Shah, V., Riddell, R., Chambers, C., Noel, . . . </a:t>
            </a:r>
            <a:r>
              <a:rPr lang="en-US" sz="1000" dirty="0" err="1" smtClean="0">
                <a:solidFill>
                  <a:prstClr val="black"/>
                </a:solidFill>
              </a:rPr>
              <a:t>HELPinKids</a:t>
            </a:r>
            <a:r>
              <a:rPr lang="en-US" sz="1000" dirty="0" smtClean="0">
                <a:solidFill>
                  <a:prstClr val="black"/>
                </a:solidFill>
              </a:rPr>
              <a:t> &amp; Adults </a:t>
            </a:r>
            <a:r>
              <a:rPr lang="en-US" sz="1000" dirty="0">
                <a:solidFill>
                  <a:prstClr val="black"/>
                </a:solidFill>
              </a:rPr>
              <a:t>(2015). Reducing pain during vaccine injections: Clinical practice guidelines. </a:t>
            </a:r>
            <a:r>
              <a:rPr lang="en-US" sz="1000" i="1" dirty="0">
                <a:solidFill>
                  <a:prstClr val="black"/>
                </a:solidFill>
              </a:rPr>
              <a:t>Canadian Medical Association Journal</a:t>
            </a:r>
            <a:r>
              <a:rPr lang="en-US" sz="1000" dirty="0">
                <a:solidFill>
                  <a:prstClr val="black"/>
                </a:solidFill>
              </a:rPr>
              <a:t>, 187(13), 975-982. </a:t>
            </a:r>
            <a:r>
              <a:rPr lang="en-US" sz="1000" dirty="0">
                <a:solidFill>
                  <a:prstClr val="black"/>
                </a:solidFill>
                <a:hlinkClick r:id="rId2"/>
              </a:rPr>
              <a:t>http://www.guideline.gov/content.aspx?f=rss&amp;id=49938&amp;osrc=12#Section434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buClr>
                <a:srgbClr val="0046AD"/>
              </a:buClr>
            </a:pPr>
            <a:r>
              <a:rPr lang="en-US" sz="1000" dirty="0">
                <a:solidFill>
                  <a:prstClr val="black"/>
                </a:solidFill>
              </a:rPr>
              <a:t>Walsh, B. M. &amp; </a:t>
            </a:r>
            <a:r>
              <a:rPr lang="en-US" sz="1000" dirty="0" err="1">
                <a:solidFill>
                  <a:prstClr val="black"/>
                </a:solidFill>
              </a:rPr>
              <a:t>Bartfield</a:t>
            </a:r>
            <a:r>
              <a:rPr lang="en-US" sz="1000" dirty="0">
                <a:solidFill>
                  <a:prstClr val="black"/>
                </a:solidFill>
              </a:rPr>
              <a:t>, J. M. (2006). Survey of parental willingness to pay and willingness to stay for “painless” intravascular catheter placement.</a:t>
            </a:r>
            <a:r>
              <a:rPr lang="en-US" sz="1000" i="1" dirty="0">
                <a:solidFill>
                  <a:prstClr val="black"/>
                </a:solidFill>
              </a:rPr>
              <a:t> Pediatric Emergency Care, 22</a:t>
            </a:r>
            <a:r>
              <a:rPr lang="en-US" sz="1000" dirty="0">
                <a:solidFill>
                  <a:prstClr val="black"/>
                </a:solidFill>
              </a:rPr>
              <a:t>(11). Pg. 699-703.</a:t>
            </a:r>
          </a:p>
          <a:p>
            <a:pPr lvl="0">
              <a:buClr>
                <a:srgbClr val="0046AD"/>
              </a:buClr>
            </a:pPr>
            <a:r>
              <a:rPr lang="en-US" sz="1000" dirty="0">
                <a:solidFill>
                  <a:prstClr val="black"/>
                </a:solidFill>
              </a:rPr>
              <a:t>Weisman, S. J., Bernstein, B., &amp; Schechter, N. L. (1998). Consequences of inadequate analgesia during painful procedures in children</a:t>
            </a:r>
            <a:r>
              <a:rPr lang="en-US" sz="1000" i="1" dirty="0">
                <a:solidFill>
                  <a:prstClr val="black"/>
                </a:solidFill>
              </a:rPr>
              <a:t>. Pediatric Adolescent Medicine, 152, </a:t>
            </a:r>
            <a:r>
              <a:rPr lang="en-US" sz="1000" dirty="0">
                <a:solidFill>
                  <a:prstClr val="black"/>
                </a:solidFill>
              </a:rPr>
              <a:t>147-149.</a:t>
            </a:r>
          </a:p>
          <a:p>
            <a:pPr lvl="0">
              <a:buClr>
                <a:srgbClr val="0046AD"/>
              </a:buClr>
            </a:pPr>
            <a:r>
              <a:rPr lang="en-US" sz="1000" dirty="0">
                <a:solidFill>
                  <a:prstClr val="black"/>
                </a:solidFill>
              </a:rPr>
              <a:t>Wong, D. L., &amp; Baker, C. M. (1988). Pain in children: Comparison of assessment scales. </a:t>
            </a:r>
            <a:r>
              <a:rPr lang="en-US" sz="1000" i="1" dirty="0">
                <a:solidFill>
                  <a:prstClr val="black"/>
                </a:solidFill>
              </a:rPr>
              <a:t>Pediatric Nursing, 14,</a:t>
            </a:r>
            <a:r>
              <a:rPr lang="en-US" sz="1000" dirty="0">
                <a:solidFill>
                  <a:prstClr val="black"/>
                </a:solidFill>
              </a:rPr>
              <a:t> 9-17.</a:t>
            </a:r>
          </a:p>
          <a:p>
            <a:pPr lvl="0">
              <a:buClr>
                <a:srgbClr val="0046AD"/>
              </a:buClr>
            </a:pPr>
            <a:r>
              <a:rPr lang="en-US" sz="1000" dirty="0">
                <a:solidFill>
                  <a:prstClr val="black"/>
                </a:solidFill>
              </a:rPr>
              <a:t>World Health </a:t>
            </a:r>
            <a:r>
              <a:rPr lang="en-US" sz="1000" dirty="0" smtClean="0">
                <a:solidFill>
                  <a:prstClr val="black"/>
                </a:solidFill>
              </a:rPr>
              <a:t>Organization (WHO) </a:t>
            </a:r>
            <a:r>
              <a:rPr lang="en-US" sz="1000" dirty="0">
                <a:solidFill>
                  <a:prstClr val="black"/>
                </a:solidFill>
              </a:rPr>
              <a:t>(2015). Reducing pain at the time of vaccination: WHO position paper – September 2015. </a:t>
            </a:r>
            <a:r>
              <a:rPr lang="en-US" sz="1000" i="1" dirty="0">
                <a:solidFill>
                  <a:prstClr val="black"/>
                </a:solidFill>
              </a:rPr>
              <a:t>Weekly </a:t>
            </a:r>
            <a:r>
              <a:rPr lang="en-US" sz="1000" i="1" dirty="0" err="1">
                <a:solidFill>
                  <a:prstClr val="black"/>
                </a:solidFill>
              </a:rPr>
              <a:t>epidemioloigical</a:t>
            </a:r>
            <a:r>
              <a:rPr lang="en-US" sz="1000" i="1" dirty="0">
                <a:solidFill>
                  <a:prstClr val="black"/>
                </a:solidFill>
              </a:rPr>
              <a:t> record,</a:t>
            </a:r>
            <a:r>
              <a:rPr lang="en-US" sz="1000" dirty="0">
                <a:solidFill>
                  <a:prstClr val="black"/>
                </a:solidFill>
              </a:rPr>
              <a:t> 39(90), 505-516. Retrieved from http://www.who.int/wer/2015/wer9039.pdf?ua=1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371600"/>
            <a:ext cx="7827264" cy="3984171"/>
          </a:xfrm>
        </p:spPr>
        <p:txBody>
          <a:bodyPr/>
          <a:lstStyle/>
          <a:p>
            <a:r>
              <a:rPr lang="en-US" dirty="0" smtClean="0"/>
              <a:t>Children consider needle pokes as one of the most frightening and painful health-related events, potentially leading to</a:t>
            </a:r>
            <a:r>
              <a:rPr lang="en-US" dirty="0" smtClean="0"/>
              <a:t>:</a:t>
            </a:r>
            <a:endParaRPr lang="en-US" sz="1000" dirty="0" smtClean="0"/>
          </a:p>
          <a:p>
            <a:pPr lvl="1"/>
            <a:r>
              <a:rPr lang="en-US" dirty="0" smtClean="0"/>
              <a:t>Health care avoidance behaviors (including immunization noncompliance) across the </a:t>
            </a:r>
            <a:r>
              <a:rPr lang="en-US" dirty="0" smtClean="0"/>
              <a:t>lifespan</a:t>
            </a:r>
            <a:r>
              <a:rPr lang="en-US" dirty="0" smtClean="0"/>
              <a:t>			</a:t>
            </a:r>
            <a:endParaRPr lang="en-US" sz="1000" dirty="0" smtClean="0"/>
          </a:p>
          <a:p>
            <a:pPr lvl="1"/>
            <a:r>
              <a:rPr lang="en-US" dirty="0" smtClean="0"/>
              <a:t>Vaccine non-compliance </a:t>
            </a:r>
            <a:r>
              <a:rPr lang="en-US" dirty="0" smtClean="0"/>
              <a:t>which can potentially contribute </a:t>
            </a:r>
            <a:r>
              <a:rPr lang="en-US" dirty="0" smtClean="0"/>
              <a:t>to outbreaks or vaccine-preventable diseases</a:t>
            </a:r>
            <a:endParaRPr lang="en-US" sz="1000" dirty="0"/>
          </a:p>
          <a:p>
            <a:pPr lvl="1"/>
            <a:r>
              <a:rPr lang="en-US" dirty="0" smtClean="0"/>
              <a:t>Fear of needles	</a:t>
            </a:r>
          </a:p>
          <a:p>
            <a:pPr marL="457200" lvl="1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(Chan, Pielak, Melntyre, Deeter, &amp; 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2013; </a:t>
            </a:r>
            <a:r>
              <a:rPr lang="en-US" sz="1000" dirty="0" err="1" smtClean="0"/>
              <a:t>Taddio</a:t>
            </a:r>
            <a:r>
              <a:rPr lang="en-US" sz="1000" dirty="0" smtClean="0"/>
              <a:t> et al., 2015; WHO, 2015)</a:t>
            </a:r>
            <a:endParaRPr lang="en-US" sz="1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1288533" cy="126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pain </a:t>
            </a:r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Recognized in the medical principle to </a:t>
            </a:r>
          </a:p>
          <a:p>
            <a:pPr marL="0" indent="0" algn="ctr">
              <a:buNone/>
            </a:pPr>
            <a:r>
              <a:rPr lang="en-US" dirty="0" smtClean="0"/>
              <a:t>“first do no harm”</a:t>
            </a:r>
          </a:p>
          <a:p>
            <a:r>
              <a:rPr lang="en-US" dirty="0" smtClean="0"/>
              <a:t>Pain relief is considered a basic human right</a:t>
            </a:r>
          </a:p>
          <a:p>
            <a:r>
              <a:rPr lang="en-US" dirty="0" smtClean="0"/>
              <a:t>Pain and distress </a:t>
            </a:r>
            <a:r>
              <a:rPr lang="en-US" dirty="0" smtClean="0"/>
              <a:t>have a negative impact on the </a:t>
            </a:r>
            <a:r>
              <a:rPr lang="en-US" dirty="0" smtClean="0"/>
              <a:t>child’s level of cooperation and </a:t>
            </a:r>
            <a:r>
              <a:rPr lang="en-US" dirty="0" smtClean="0"/>
              <a:t>increase the need </a:t>
            </a:r>
            <a:r>
              <a:rPr lang="en-US" dirty="0" smtClean="0"/>
              <a:t>for physical restraint during pokes and procedures</a:t>
            </a:r>
          </a:p>
          <a:p>
            <a:r>
              <a:rPr lang="en-US" dirty="0" smtClean="0"/>
              <a:t>Lack </a:t>
            </a:r>
            <a:r>
              <a:rPr lang="en-US" dirty="0"/>
              <a:t>of pain management exposes children to unnecessary </a:t>
            </a:r>
            <a:r>
              <a:rPr lang="en-US" dirty="0" smtClean="0"/>
              <a:t>suffering	</a:t>
            </a:r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			(</a:t>
            </a:r>
            <a:r>
              <a:rPr lang="en-US" sz="1000" dirty="0" err="1" smtClean="0"/>
              <a:t>Taddio</a:t>
            </a:r>
            <a:r>
              <a:rPr lang="en-US" sz="1000" dirty="0" smtClean="0"/>
              <a:t>, Chambers et al., </a:t>
            </a:r>
            <a:r>
              <a:rPr lang="en-US" sz="1000" dirty="0"/>
              <a:t>2009)</a:t>
            </a:r>
          </a:p>
        </p:txBody>
      </p:sp>
    </p:spTree>
    <p:extLst>
      <p:ext uri="{BB962C8B-B14F-4D97-AF65-F5344CB8AC3E}">
        <p14:creationId xmlns:p14="http://schemas.microsoft.com/office/powerpoint/2010/main" val="25292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807029"/>
            <a:ext cx="7827264" cy="3984171"/>
          </a:xfrm>
        </p:spPr>
        <p:txBody>
          <a:bodyPr/>
          <a:lstStyle/>
          <a:p>
            <a:r>
              <a:rPr lang="en-US" dirty="0" smtClean="0"/>
              <a:t>The most frequently reported painful events in a </a:t>
            </a:r>
            <a:r>
              <a:rPr lang="en-US" dirty="0"/>
              <a:t>hospitalized child were IV starts and lab </a:t>
            </a:r>
            <a:r>
              <a:rPr lang="en-US" dirty="0" smtClean="0"/>
              <a:t>draws.</a:t>
            </a:r>
          </a:p>
          <a:p>
            <a:pPr marL="1828800" lvl="4" indent="0">
              <a:buNone/>
            </a:pPr>
            <a:r>
              <a:rPr lang="en-US" sz="1000" dirty="0" smtClean="0"/>
              <a:t>			(Wong &amp; Baker, 1988; </a:t>
            </a:r>
            <a:r>
              <a:rPr lang="en-US" sz="1000" dirty="0" err="1" smtClean="0"/>
              <a:t>Inal</a:t>
            </a:r>
            <a:r>
              <a:rPr lang="en-US" sz="1000" dirty="0" smtClean="0"/>
              <a:t> &amp; </a:t>
            </a:r>
            <a:r>
              <a:rPr lang="en-US" sz="1000" dirty="0" err="1" smtClean="0"/>
              <a:t>Kelleci</a:t>
            </a:r>
            <a:r>
              <a:rPr lang="en-US" sz="1000" dirty="0" smtClean="0"/>
              <a:t>, 2012)</a:t>
            </a:r>
          </a:p>
          <a:p>
            <a:pPr marL="1828800" lvl="4" indent="0">
              <a:buNone/>
            </a:pPr>
            <a:endParaRPr lang="en-US" sz="1000" dirty="0" smtClean="0"/>
          </a:p>
          <a:p>
            <a:r>
              <a:rPr lang="en-US" dirty="0"/>
              <a:t>Performance metrics (</a:t>
            </a:r>
            <a:r>
              <a:rPr lang="en-US" dirty="0" smtClean="0"/>
              <a:t>clinical </a:t>
            </a:r>
            <a:r>
              <a:rPr lang="en-US" dirty="0"/>
              <a:t>indicators and </a:t>
            </a:r>
            <a:r>
              <a:rPr lang="en-US" dirty="0" smtClean="0"/>
              <a:t>patient satisfaction</a:t>
            </a:r>
            <a:r>
              <a:rPr lang="en-US" dirty="0"/>
              <a:t>) are affected by pain control and compassion. </a:t>
            </a:r>
            <a:r>
              <a:rPr lang="en-US" dirty="0" smtClean="0"/>
              <a:t>		</a:t>
            </a:r>
            <a:r>
              <a:rPr lang="en-US" sz="1000" dirty="0" smtClean="0"/>
              <a:t>(</a:t>
            </a:r>
            <a:r>
              <a:rPr lang="en-US" sz="1000" dirty="0"/>
              <a:t>Chan, </a:t>
            </a:r>
            <a:r>
              <a:rPr lang="en-US" sz="1000" dirty="0" err="1"/>
              <a:t>Pielak</a:t>
            </a:r>
            <a:r>
              <a:rPr lang="en-US" sz="1000" dirty="0"/>
              <a:t>, McIntyre, </a:t>
            </a:r>
            <a:r>
              <a:rPr lang="en-US" sz="1000" dirty="0" err="1"/>
              <a:t>Deeter</a:t>
            </a:r>
            <a:r>
              <a:rPr lang="en-US" sz="1000" dirty="0"/>
              <a:t>, &amp; </a:t>
            </a:r>
            <a:r>
              <a:rPr lang="en-US" sz="1000" dirty="0" err="1"/>
              <a:t>Taddio</a:t>
            </a:r>
            <a:r>
              <a:rPr lang="en-US" sz="1000" dirty="0"/>
              <a:t>, 2013)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0"/>
            <a:ext cx="7827264" cy="1066800"/>
          </a:xfrm>
        </p:spPr>
        <p:txBody>
          <a:bodyPr/>
          <a:lstStyle/>
          <a:p>
            <a:r>
              <a:rPr lang="en-US" dirty="0" smtClean="0"/>
              <a:t>According to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273629"/>
            <a:ext cx="7827264" cy="4593771"/>
          </a:xfrm>
        </p:spPr>
        <p:txBody>
          <a:bodyPr/>
          <a:lstStyle/>
          <a:p>
            <a:r>
              <a:rPr lang="en-US" sz="2400" dirty="0" smtClean="0"/>
              <a:t>Not addressing pain at time of vaccination may be a factor in:</a:t>
            </a:r>
          </a:p>
          <a:p>
            <a:pPr lvl="1"/>
            <a:r>
              <a:rPr lang="en-US" sz="2400" dirty="0" smtClean="0"/>
              <a:t>Negative health attitudes and behaviors</a:t>
            </a:r>
          </a:p>
          <a:p>
            <a:pPr lvl="1"/>
            <a:r>
              <a:rPr lang="en-US" sz="2400" dirty="0" smtClean="0"/>
              <a:t>Delay or avoidance of future vaccines</a:t>
            </a:r>
          </a:p>
          <a:p>
            <a:r>
              <a:rPr lang="en-US" sz="2400" dirty="0" smtClean="0"/>
              <a:t>Pain mitigation may help counter vaccine hesitancy</a:t>
            </a:r>
          </a:p>
          <a:p>
            <a:r>
              <a:rPr lang="en-US" sz="2400" dirty="0" smtClean="0"/>
              <a:t>Canada, USA, &amp; UK are now implementing pain mitigation strategies</a:t>
            </a:r>
          </a:p>
          <a:p>
            <a:r>
              <a:rPr lang="en-US" sz="2400" dirty="0" smtClean="0"/>
              <a:t>Pain during vaccination is manageable</a:t>
            </a:r>
          </a:p>
          <a:p>
            <a:r>
              <a:rPr lang="en-US" sz="2400" dirty="0"/>
              <a:t>Pain relief/management is considered part of good vaccination clinical practice </a:t>
            </a:r>
            <a:r>
              <a:rPr lang="en-US" sz="2400" dirty="0" smtClean="0"/>
              <a:t>			</a:t>
            </a:r>
            <a:r>
              <a:rPr lang="en-US" sz="1000" dirty="0" smtClean="0"/>
              <a:t>(WHO, 2015)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916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457200"/>
            <a:ext cx="7827264" cy="489857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 need to move away from what it best for the provider to what is best for the patient.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What is the best approach to deliver patient-centered care?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least traumatic approach?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can we change our way of thinking?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1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ildren's Center template PPT">
  <a:themeElements>
    <a:clrScheme name="Children's Center White">
      <a:dk1>
        <a:sysClr val="windowText" lastClr="000000"/>
      </a:dk1>
      <a:lt1>
        <a:sysClr val="window" lastClr="FFFFFF"/>
      </a:lt1>
      <a:dk2>
        <a:srgbClr val="0046AD"/>
      </a:dk2>
      <a:lt2>
        <a:srgbClr val="009FEE"/>
      </a:lt2>
      <a:accent1>
        <a:srgbClr val="0046AD"/>
      </a:accent1>
      <a:accent2>
        <a:srgbClr val="D38E31"/>
      </a:accent2>
      <a:accent3>
        <a:srgbClr val="35A548"/>
      </a:accent3>
      <a:accent4>
        <a:srgbClr val="6D3A90"/>
      </a:accent4>
      <a:accent5>
        <a:srgbClr val="009FEE"/>
      </a:accent5>
      <a:accent6>
        <a:srgbClr val="818CA3"/>
      </a:accent6>
      <a:hlink>
        <a:srgbClr val="9CDEFF"/>
      </a:hlink>
      <a:folHlink>
        <a:srgbClr val="DDA479"/>
      </a:folHlink>
    </a:clrScheme>
    <a:fontScheme name="mc-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ildren's center theme">
  <a:themeElements>
    <a:clrScheme name="Children's Center White">
      <a:dk1>
        <a:sysClr val="windowText" lastClr="000000"/>
      </a:dk1>
      <a:lt1>
        <a:sysClr val="window" lastClr="FFFFFF"/>
      </a:lt1>
      <a:dk2>
        <a:srgbClr val="0046AD"/>
      </a:dk2>
      <a:lt2>
        <a:srgbClr val="009FEE"/>
      </a:lt2>
      <a:accent1>
        <a:srgbClr val="0046AD"/>
      </a:accent1>
      <a:accent2>
        <a:srgbClr val="D38E31"/>
      </a:accent2>
      <a:accent3>
        <a:srgbClr val="35A548"/>
      </a:accent3>
      <a:accent4>
        <a:srgbClr val="6D3A90"/>
      </a:accent4>
      <a:accent5>
        <a:srgbClr val="009FEE"/>
      </a:accent5>
      <a:accent6>
        <a:srgbClr val="818CA3"/>
      </a:accent6>
      <a:hlink>
        <a:srgbClr val="9CDEFF"/>
      </a:hlink>
      <a:folHlink>
        <a:srgbClr val="DDA479"/>
      </a:folHlink>
    </a:clrScheme>
    <a:fontScheme name="mc-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Children's Center template PPT</Template>
  <TotalTime>1224</TotalTime>
  <Words>2161</Words>
  <Application>Microsoft Office PowerPoint</Application>
  <PresentationFormat>On-screen Show (4:3)</PresentationFormat>
  <Paragraphs>274</Paragraphs>
  <Slides>40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Children's Center template PPT</vt:lpstr>
      <vt:lpstr>children's center theme</vt:lpstr>
      <vt:lpstr>Practical Approaches to Reduce Pain and Discomfort with Vaccinations</vt:lpstr>
      <vt:lpstr>No financial disclosures</vt:lpstr>
      <vt:lpstr>Objectives:</vt:lpstr>
      <vt:lpstr>Pain relief makes a difference!</vt:lpstr>
      <vt:lpstr>PowerPoint Presentation</vt:lpstr>
      <vt:lpstr>Importance of pain interventions</vt:lpstr>
      <vt:lpstr>Interesting facts:</vt:lpstr>
      <vt:lpstr>According to WHO</vt:lpstr>
      <vt:lpstr>PowerPoint Presentation</vt:lpstr>
      <vt:lpstr>Pain management strategies are underutilized… why? </vt:lpstr>
      <vt:lpstr>Examples of Frequently Encountered Comments from Staff</vt:lpstr>
      <vt:lpstr>“It only hurts for a minute.”</vt:lpstr>
      <vt:lpstr>“We don’t have time for all this pain management stuff.”</vt:lpstr>
      <vt:lpstr>“Kids should get used to shots.”</vt:lpstr>
      <vt:lpstr>What are the benefits to providing pain interventions?</vt:lpstr>
      <vt:lpstr>Some Pain Relief Options:</vt:lpstr>
      <vt:lpstr>Pain Management and Vaccine Efficacy</vt:lpstr>
      <vt:lpstr>Pain Interventions</vt:lpstr>
      <vt:lpstr>Topical Analgesics</vt:lpstr>
      <vt:lpstr>Topical Analgesic Facts:</vt:lpstr>
      <vt:lpstr>Oral Sucrose</vt:lpstr>
      <vt:lpstr>Buzzy® the Vibrating Ice Pack </vt:lpstr>
      <vt:lpstr>Pain-Ease® Spray </vt:lpstr>
      <vt:lpstr>Comfort Positions and Distraction Techniques</vt:lpstr>
      <vt:lpstr>Comfort Positions</vt:lpstr>
      <vt:lpstr>Comfort Positions:</vt:lpstr>
      <vt:lpstr>Comfort Positions for Infants</vt:lpstr>
      <vt:lpstr>Comfort Positions for Pre-School/School Age:</vt:lpstr>
      <vt:lpstr>Distractions:</vt:lpstr>
      <vt:lpstr>Other Administration Practices</vt:lpstr>
      <vt:lpstr>Tips</vt:lpstr>
      <vt:lpstr>Administration Techniques</vt:lpstr>
      <vt:lpstr>Procedural Interventions:</vt:lpstr>
      <vt:lpstr>Procedural Interventions Continued…</vt:lpstr>
      <vt:lpstr>Physical Interventions:</vt:lpstr>
      <vt:lpstr>Physical interventions for infant immunizations</vt:lpstr>
      <vt:lpstr>Process Interventions</vt:lpstr>
      <vt:lpstr>Tips to Remember:</vt:lpstr>
      <vt:lpstr>References:</vt:lpstr>
      <vt:lpstr>References continued…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Katy Bos, APRN, CNS Pediatric Clinical Nurse Specialist</dc:title>
  <dc:creator>Katy M Bos</dc:creator>
  <cp:lastModifiedBy>Katy M Bos</cp:lastModifiedBy>
  <cp:revision>85</cp:revision>
  <cp:lastPrinted>2016-05-04T21:45:49Z</cp:lastPrinted>
  <dcterms:created xsi:type="dcterms:W3CDTF">2015-08-28T18:02:34Z</dcterms:created>
  <dcterms:modified xsi:type="dcterms:W3CDTF">2016-05-05T21:24:40Z</dcterms:modified>
</cp:coreProperties>
</file>