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38"/>
  </p:notesMasterIdLst>
  <p:handoutMasterIdLst>
    <p:handoutMasterId r:id="rId39"/>
  </p:handoutMasterIdLst>
  <p:sldIdLst>
    <p:sldId id="260" r:id="rId2"/>
    <p:sldId id="262" r:id="rId3"/>
    <p:sldId id="263" r:id="rId4"/>
    <p:sldId id="265" r:id="rId5"/>
    <p:sldId id="267" r:id="rId6"/>
    <p:sldId id="300" r:id="rId7"/>
    <p:sldId id="266" r:id="rId8"/>
    <p:sldId id="264" r:id="rId9"/>
    <p:sldId id="291" r:id="rId10"/>
    <p:sldId id="292" r:id="rId11"/>
    <p:sldId id="293" r:id="rId12"/>
    <p:sldId id="294" r:id="rId13"/>
    <p:sldId id="299" r:id="rId14"/>
    <p:sldId id="261" r:id="rId15"/>
    <p:sldId id="271" r:id="rId16"/>
    <p:sldId id="269" r:id="rId17"/>
    <p:sldId id="272" r:id="rId18"/>
    <p:sldId id="274" r:id="rId19"/>
    <p:sldId id="275" r:id="rId20"/>
    <p:sldId id="295" r:id="rId21"/>
    <p:sldId id="276" r:id="rId22"/>
    <p:sldId id="280" r:id="rId23"/>
    <p:sldId id="277" r:id="rId24"/>
    <p:sldId id="281" r:id="rId25"/>
    <p:sldId id="284" r:id="rId26"/>
    <p:sldId id="285" r:id="rId27"/>
    <p:sldId id="283" r:id="rId28"/>
    <p:sldId id="288" r:id="rId29"/>
    <p:sldId id="282" r:id="rId30"/>
    <p:sldId id="287" r:id="rId31"/>
    <p:sldId id="296" r:id="rId32"/>
    <p:sldId id="297" r:id="rId33"/>
    <p:sldId id="298" r:id="rId34"/>
    <p:sldId id="290" r:id="rId35"/>
    <p:sldId id="289" r:id="rId36"/>
    <p:sldId id="268" r:id="rId3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6" clrIdx="0"/>
  <p:cmAuthor id="1" name="Elisabeth Keating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7" autoAdjust="0"/>
    <p:restoredTop sz="87995" autoAdjust="0"/>
  </p:normalViewPr>
  <p:slideViewPr>
    <p:cSldViewPr>
      <p:cViewPr varScale="1">
        <p:scale>
          <a:sx n="64" d="100"/>
          <a:sy n="64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02" y="-9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D94CDC84-CDB9-4F8B-9E36-F29E01938A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369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94819010-D873-4B33-BB36-B72DF7F3E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427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AE44B-13CF-4EC4-B7FA-59EB413F7D6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Anytime record has been edited; wrong</a:t>
            </a:r>
            <a:r>
              <a:rPr lang="en-US" baseline="0" dirty="0"/>
              <a:t> birthdate originally entered, patient is now married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791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http://www.health.state.mn.us/divs/idepc/immunize/registry/hp/interpret.pdf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339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342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096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examples of red 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225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DOB: 12/30/2013; start with DTaP blue overdue; discuss non-validity</a:t>
            </a:r>
            <a:r>
              <a:rPr lang="en-US" baseline="0" dirty="0"/>
              <a:t> and explanation, 28 days/28 days/2 months/right before patient turns 7)</a:t>
            </a:r>
          </a:p>
          <a:p>
            <a:r>
              <a:rPr lang="en-US" baseline="0" dirty="0"/>
              <a:t>HepA: Green recommended (falls within standard recommendations), not given yet, due/due/by 18 mo/right before patient turns 19 (</a:t>
            </a:r>
            <a:r>
              <a:rPr lang="en-US" baseline="0" dirty="0" err="1"/>
              <a:t>chg</a:t>
            </a:r>
            <a:r>
              <a:rPr lang="en-US" baseline="0" dirty="0"/>
              <a:t> to adult dose)</a:t>
            </a:r>
          </a:p>
          <a:p>
            <a:r>
              <a:rPr lang="en-US" baseline="0" dirty="0"/>
              <a:t>HepB: Pink “Vaccine not recommended” Complete, proper spacing, age and number of doses</a:t>
            </a:r>
          </a:p>
          <a:p>
            <a:r>
              <a:rPr lang="en-US" baseline="0" dirty="0"/>
              <a:t>MMR: Yellow: Earliest date; minimum spacing/recommended date (4-6 years)/end of recommended years-6/adult schedule through 59 y</a:t>
            </a:r>
          </a:p>
          <a:p>
            <a:r>
              <a:rPr lang="en-US" baseline="0" dirty="0"/>
              <a:t>Pneumococcal: note age out at 5 years</a:t>
            </a:r>
          </a:p>
          <a:p>
            <a:r>
              <a:rPr lang="en-US" baseline="0" dirty="0"/>
              <a:t>Rotavirus: Pink “Vaccine not recommended” https://www.cdc.gov/mmwr/preview/mmwrhtml/rr5802a1.htm ACIP allows series to be completed if inadvertently started. </a:t>
            </a:r>
          </a:p>
          <a:p>
            <a:r>
              <a:rPr lang="en-US" baseline="0" dirty="0"/>
              <a:t>Varicella: Contraindicated due to immunity; standard terminology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Not valid (click on and will get info box)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223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325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233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</a:t>
            </a:r>
            <a:r>
              <a:rPr lang="en-US" baseline="0" dirty="0"/>
              <a:t> causes confusion, people think the whole combination vaccine is not valid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2337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863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183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dose rule:</a:t>
            </a:r>
            <a:r>
              <a:rPr lang="en-US" baseline="0" dirty="0"/>
              <a:t> minimum 12 weeks from 2</a:t>
            </a:r>
            <a:r>
              <a:rPr lang="en-US" baseline="30000" dirty="0"/>
              <a:t>nd</a:t>
            </a:r>
            <a:r>
              <a:rPr lang="en-US" baseline="0" dirty="0"/>
              <a:t> dose and 5 months from first dose</a:t>
            </a:r>
          </a:p>
          <a:p>
            <a:r>
              <a:rPr lang="en-US" baseline="0" dirty="0"/>
              <a:t>DOB 12/30/1993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9134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 dose rule:</a:t>
            </a:r>
            <a:r>
              <a:rPr lang="en-US" baseline="0" dirty="0"/>
              <a:t> minimum 12 weeks from 2</a:t>
            </a:r>
            <a:r>
              <a:rPr lang="en-US" baseline="30000" dirty="0"/>
              <a:t>nd</a:t>
            </a:r>
            <a:r>
              <a:rPr lang="en-US" baseline="0" dirty="0"/>
              <a:t> dose and 5 months from first dose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#2 not valid here because not 5 months from first dose (incorrect)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#3 not valid here because not 5 months from second dose (incorrect)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359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Technically this is a valid three dose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3785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Valid</a:t>
            </a:r>
            <a:r>
              <a:rPr lang="en-US" baseline="0" dirty="0"/>
              <a:t> in the three dose series, which was what this patient was on at the time.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233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Use other tools to avoid extra immunizations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760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Predicting</a:t>
            </a:r>
            <a:r>
              <a:rPr lang="en-US" baseline="0" dirty="0"/>
              <a:t> they need a primary series AND a Tdap over the age of 11. </a:t>
            </a:r>
            <a:r>
              <a:rPr lang="en-US" dirty="0"/>
              <a:t>No primary</a:t>
            </a:r>
            <a:r>
              <a:rPr lang="en-US" baseline="0" dirty="0"/>
              <a:t> series documented. This patient could be up to date, but without records, it will prompt a primary series if seven years or older (correct!). Should get copies of primary series records. </a:t>
            </a:r>
          </a:p>
          <a:p>
            <a:r>
              <a:rPr lang="en-US" baseline="0" dirty="0"/>
              <a:t>Some people, depending on age and a partial series need four, but previously unvaccinated patients age 7 or older need 3 spaced 0, 1, 7. One needs to be Tdap. This number will often change when the patient has had the three doses completed. </a:t>
            </a:r>
          </a:p>
          <a:p>
            <a:r>
              <a:rPr lang="en-US" baseline="0" dirty="0"/>
              <a:t>Use other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3027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Td/Tdap scenario given</a:t>
            </a:r>
            <a:r>
              <a:rPr lang="en-US" baseline="0" dirty="0"/>
              <a:t> brings up other issue-</a:t>
            </a:r>
          </a:p>
          <a:p>
            <a:r>
              <a:rPr lang="en-US" baseline="0" dirty="0"/>
              <a:t>ACIP recommends offering vaccines at every visit, even if they have been previously deferred</a:t>
            </a:r>
          </a:p>
          <a:p>
            <a:r>
              <a:rPr lang="en-US" baseline="0" dirty="0"/>
              <a:t>Real problem for infants, especially if they are behind in immunizations or were just ill at their well child visit</a:t>
            </a:r>
          </a:p>
          <a:p>
            <a:r>
              <a:rPr lang="en-US" baseline="0" dirty="0"/>
              <a:t>So again, use other tools!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9310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ACIP</a:t>
            </a:r>
            <a:r>
              <a:rPr lang="en-US" baseline="0" dirty="0"/>
              <a:t> recommendations ref: https://www.cdc.gov/mmwr/preview/mmwrhtml/rr6002a1.htm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1526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</a:t>
            </a:r>
            <a:r>
              <a:rPr lang="en-US" baseline="0" dirty="0"/>
              <a:t> it a person with no experience in vaccines entering data?</a:t>
            </a:r>
          </a:p>
          <a:p>
            <a:r>
              <a:rPr lang="en-US" baseline="0" dirty="0"/>
              <a:t>Is your practice giving the wrong vaccine?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9002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130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845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3206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117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20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https://www.cdc.gov/vaccines/schedules/downloads/child/0-18yrs-child-combined-schedule.pdf; schedule graph</a:t>
            </a:r>
            <a:r>
              <a:rPr lang="en-US" baseline="0" dirty="0"/>
              <a:t> says 12-18, but footnotes state wording above</a:t>
            </a:r>
            <a:endParaRPr lang="en-US" dirty="0"/>
          </a:p>
          <a:p>
            <a:r>
              <a:rPr lang="en-US" dirty="0"/>
              <a:t>HEDIS</a:t>
            </a:r>
            <a:r>
              <a:rPr lang="en-US" baseline="0" dirty="0"/>
              <a:t> recognized and changed, MDH noted increase in errors when the vaccine was given at 12 and 18 mo as minimal intervals were being violated.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152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http://www.health.state.mn.us/divs/idepc/immunize/registry/infographic.pdf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027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examples, not inclusive or</a:t>
            </a:r>
            <a:r>
              <a:rPr lang="en-US" baseline="0" dirty="0"/>
              <a:t> definitive</a:t>
            </a:r>
          </a:p>
          <a:p>
            <a:r>
              <a:rPr lang="en-US" baseline="0" dirty="0"/>
              <a:t>Less staff able to edit = better quality of data</a:t>
            </a:r>
          </a:p>
          <a:p>
            <a:r>
              <a:rPr lang="en-US" baseline="0" dirty="0"/>
              <a:t>Staff who have experience with vaccines or someone who can be taught. Wrong vaccine dose or naming (Tdap vs. DTaP) makes a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44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204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have an individual log-in, you will most likely be typing</a:t>
            </a:r>
            <a:r>
              <a:rPr lang="en-US" baseline="0" dirty="0"/>
              <a:t> this information already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If the patient has already been vaccinated at your institution, it will automatically go to the patient (skip this step)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19010-D873-4B33-BB36-B72DF7F3EF2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53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23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24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25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14556 -32000"/>
              <a:gd name="T13" fmla="*/ T12 w 64000"/>
              <a:gd name="T14" fmla="+- 0 -28498 -32000"/>
              <a:gd name="T15" fmla="*/ -28498 h 64000"/>
              <a:gd name="T16" fmla="+- 0 32000 -32000"/>
              <a:gd name="T17" fmla="*/ T16 w 64000"/>
              <a:gd name="T18" fmla="+- 0 0 -32000"/>
              <a:gd name="T19" fmla="*/ 0 h 64000"/>
              <a:gd name="T20" fmla="+- 0 14556 -32000"/>
              <a:gd name="T21" fmla="*/ T20 w 64000"/>
              <a:gd name="T22" fmla="+- 0 28497 -32000"/>
              <a:gd name="T23" fmla="*/ 28497 h 64000"/>
              <a:gd name="T24" fmla="+- 0 14556 -32000"/>
              <a:gd name="T25" fmla="*/ T24 w 64000"/>
              <a:gd name="T26" fmla="+- 0 28497 -32000"/>
              <a:gd name="T27" fmla="*/ 28497 h 64000"/>
              <a:gd name="T28" fmla="+- 0 14555 -32000"/>
              <a:gd name="T29" fmla="*/ T28 w 64000"/>
              <a:gd name="T30" fmla="+- 0 28497 -32000"/>
              <a:gd name="T31" fmla="*/ 28497 h 64000"/>
              <a:gd name="T32" fmla="+- 0 14556 -32000"/>
              <a:gd name="T33" fmla="*/ T32 w 64000"/>
              <a:gd name="T34" fmla="+- 0 28498 -32000"/>
              <a:gd name="T35" fmla="*/ 28498 h 64000"/>
              <a:gd name="T36" fmla="+- 0 14556 -32000"/>
              <a:gd name="T37" fmla="*/ T36 w 64000"/>
              <a:gd name="T38" fmla="+- 0 -28498 -32000"/>
              <a:gd name="T39" fmla="*/ -28498 h 64000"/>
              <a:gd name="T40" fmla="+- 0 14555 -32000"/>
              <a:gd name="T41" fmla="*/ T40 w 64000"/>
              <a:gd name="T42" fmla="+- 0 -28498 -32000"/>
              <a:gd name="T43" fmla="*/ -28498 h 64000"/>
              <a:gd name="T44" fmla="+- 0 14556 -32000"/>
              <a:gd name="T45" fmla="*/ T44 w 64000"/>
              <a:gd name="T46" fmla="+- 0 -28498 -32000"/>
              <a:gd name="T47" fmla="*/ -28498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89126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21057 -32000"/>
              <a:gd name="T13" fmla="*/ T12 w 64000"/>
              <a:gd name="T14" fmla="+- 0 -24096 -32000"/>
              <a:gd name="T15" fmla="*/ -24096 h 64000"/>
              <a:gd name="T16" fmla="+- 0 32000 -32000"/>
              <a:gd name="T17" fmla="*/ T16 w 64000"/>
              <a:gd name="T18" fmla="+- 0 0 -32000"/>
              <a:gd name="T19" fmla="*/ 0 h 64000"/>
              <a:gd name="T20" fmla="+- 0 21057 -32000"/>
              <a:gd name="T21" fmla="*/ T20 w 64000"/>
              <a:gd name="T22" fmla="+- 0 24095 -32000"/>
              <a:gd name="T23" fmla="*/ 24095 h 64000"/>
              <a:gd name="T24" fmla="+- 0 21057 -32000"/>
              <a:gd name="T25" fmla="*/ T24 w 64000"/>
              <a:gd name="T26" fmla="+- 0 24095 -32000"/>
              <a:gd name="T27" fmla="*/ 24095 h 64000"/>
              <a:gd name="T28" fmla="+- 0 21056 -32000"/>
              <a:gd name="T29" fmla="*/ T28 w 64000"/>
              <a:gd name="T30" fmla="+- 0 24095 -32000"/>
              <a:gd name="T31" fmla="*/ 24095 h 64000"/>
              <a:gd name="T32" fmla="+- 0 21057 -32000"/>
              <a:gd name="T33" fmla="*/ T32 w 64000"/>
              <a:gd name="T34" fmla="+- 0 24096 -32000"/>
              <a:gd name="T35" fmla="*/ 24096 h 64000"/>
              <a:gd name="T36" fmla="+- 0 21057 -32000"/>
              <a:gd name="T37" fmla="*/ T36 w 64000"/>
              <a:gd name="T38" fmla="+- 0 -24096 -32000"/>
              <a:gd name="T39" fmla="*/ -24096 h 64000"/>
              <a:gd name="T40" fmla="+- 0 21056 -32000"/>
              <a:gd name="T41" fmla="*/ T40 w 64000"/>
              <a:gd name="T42" fmla="+- 0 -24096 -32000"/>
              <a:gd name="T43" fmla="*/ -24096 h 64000"/>
              <a:gd name="T44" fmla="+- 0 21057 -32000"/>
              <a:gd name="T45" fmla="*/ T44 w 64000"/>
              <a:gd name="T46" fmla="+- 0 -24096 -32000"/>
              <a:gd name="T47" fmla="*/ -24096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015162" cy="14446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89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89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5EA1B3-1823-4C6A-A8F8-479FEE435F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89132" name="AutoShape 12"/>
          <p:cNvSpPr>
            <a:spLocks noChangeArrowheads="1"/>
          </p:cNvSpPr>
          <p:nvPr userDrawn="1"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33" name="AutoShape 13"/>
          <p:cNvSpPr>
            <a:spLocks noChangeArrowheads="1"/>
          </p:cNvSpPr>
          <p:nvPr userDrawn="1"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 userDrawn="1"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35" name="AutoShape 15"/>
          <p:cNvSpPr>
            <a:spLocks noChangeArrowheads="1"/>
          </p:cNvSpPr>
          <p:nvPr userDrawn="1"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14556 -32000"/>
              <a:gd name="T13" fmla="*/ T12 w 64000"/>
              <a:gd name="T14" fmla="+- 0 -28498 -32000"/>
              <a:gd name="T15" fmla="*/ -28498 h 64000"/>
              <a:gd name="T16" fmla="+- 0 32000 -32000"/>
              <a:gd name="T17" fmla="*/ T16 w 64000"/>
              <a:gd name="T18" fmla="+- 0 0 -32000"/>
              <a:gd name="T19" fmla="*/ 0 h 64000"/>
              <a:gd name="T20" fmla="+- 0 14556 -32000"/>
              <a:gd name="T21" fmla="*/ T20 w 64000"/>
              <a:gd name="T22" fmla="+- 0 28497 -32000"/>
              <a:gd name="T23" fmla="*/ 28497 h 64000"/>
              <a:gd name="T24" fmla="+- 0 14556 -32000"/>
              <a:gd name="T25" fmla="*/ T24 w 64000"/>
              <a:gd name="T26" fmla="+- 0 28497 -32000"/>
              <a:gd name="T27" fmla="*/ 28497 h 64000"/>
              <a:gd name="T28" fmla="+- 0 14555 -32000"/>
              <a:gd name="T29" fmla="*/ T28 w 64000"/>
              <a:gd name="T30" fmla="+- 0 28497 -32000"/>
              <a:gd name="T31" fmla="*/ 28497 h 64000"/>
              <a:gd name="T32" fmla="+- 0 14556 -32000"/>
              <a:gd name="T33" fmla="*/ T32 w 64000"/>
              <a:gd name="T34" fmla="+- 0 28498 -32000"/>
              <a:gd name="T35" fmla="*/ 28498 h 64000"/>
              <a:gd name="T36" fmla="+- 0 14556 -32000"/>
              <a:gd name="T37" fmla="*/ T36 w 64000"/>
              <a:gd name="T38" fmla="+- 0 -28498 -32000"/>
              <a:gd name="T39" fmla="*/ -28498 h 64000"/>
              <a:gd name="T40" fmla="+- 0 14555 -32000"/>
              <a:gd name="T41" fmla="*/ T40 w 64000"/>
              <a:gd name="T42" fmla="+- 0 -28498 -32000"/>
              <a:gd name="T43" fmla="*/ -28498 h 64000"/>
              <a:gd name="T44" fmla="+- 0 14556 -32000"/>
              <a:gd name="T45" fmla="*/ T44 w 64000"/>
              <a:gd name="T46" fmla="+- 0 -28498 -32000"/>
              <a:gd name="T47" fmla="*/ -28498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89136" name="AutoShape 16"/>
          <p:cNvSpPr>
            <a:spLocks noChangeArrowheads="1"/>
          </p:cNvSpPr>
          <p:nvPr userDrawn="1"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21057 -32000"/>
              <a:gd name="T13" fmla="*/ T12 w 64000"/>
              <a:gd name="T14" fmla="+- 0 -24096 -32000"/>
              <a:gd name="T15" fmla="*/ -24096 h 64000"/>
              <a:gd name="T16" fmla="+- 0 32000 -32000"/>
              <a:gd name="T17" fmla="*/ T16 w 64000"/>
              <a:gd name="T18" fmla="+- 0 0 -32000"/>
              <a:gd name="T19" fmla="*/ 0 h 64000"/>
              <a:gd name="T20" fmla="+- 0 21057 -32000"/>
              <a:gd name="T21" fmla="*/ T20 w 64000"/>
              <a:gd name="T22" fmla="+- 0 24095 -32000"/>
              <a:gd name="T23" fmla="*/ 24095 h 64000"/>
              <a:gd name="T24" fmla="+- 0 21057 -32000"/>
              <a:gd name="T25" fmla="*/ T24 w 64000"/>
              <a:gd name="T26" fmla="+- 0 24095 -32000"/>
              <a:gd name="T27" fmla="*/ 24095 h 64000"/>
              <a:gd name="T28" fmla="+- 0 21056 -32000"/>
              <a:gd name="T29" fmla="*/ T28 w 64000"/>
              <a:gd name="T30" fmla="+- 0 24095 -32000"/>
              <a:gd name="T31" fmla="*/ 24095 h 64000"/>
              <a:gd name="T32" fmla="+- 0 21057 -32000"/>
              <a:gd name="T33" fmla="*/ T32 w 64000"/>
              <a:gd name="T34" fmla="+- 0 24096 -32000"/>
              <a:gd name="T35" fmla="*/ 24096 h 64000"/>
              <a:gd name="T36" fmla="+- 0 21057 -32000"/>
              <a:gd name="T37" fmla="*/ T36 w 64000"/>
              <a:gd name="T38" fmla="+- 0 -24096 -32000"/>
              <a:gd name="T39" fmla="*/ -24096 h 64000"/>
              <a:gd name="T40" fmla="+- 0 21056 -32000"/>
              <a:gd name="T41" fmla="*/ T40 w 64000"/>
              <a:gd name="T42" fmla="+- 0 -24096 -32000"/>
              <a:gd name="T43" fmla="*/ -24096 h 64000"/>
              <a:gd name="T44" fmla="+- 0 21057 -32000"/>
              <a:gd name="T45" fmla="*/ T44 w 64000"/>
              <a:gd name="T46" fmla="+- 0 -24096 -32000"/>
              <a:gd name="T47" fmla="*/ -24096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C9AB-BDF9-475F-9873-9085F00E8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6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CE4BE-8BC1-448E-9144-C0D44B8D2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31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10C58-F920-4381-9AEC-264C0E9A76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F7F38-59BC-4E70-A418-578A4C0808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C4D0-CA4B-41E8-83E6-749E2266B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64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B7EAC-CCC3-4637-9767-0D5ED1B1AA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15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B6C73-F2B7-4F4C-95A1-6AC9B30DFC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4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2942B-5B08-4B78-9886-BE1E2B60E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23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CD043-F3FF-41CD-A7E5-ABB6FCDF7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08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45DA7-FFBB-4390-AC89-EEB405673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35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098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00" name="AutoShape 4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88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87393924-E230-4D78-BCB8-9217A90E705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17444 -32000"/>
              <a:gd name="T13" fmla="*/ T12 w 64000"/>
              <a:gd name="T14" fmla="+- 0 -26828 -32000"/>
              <a:gd name="T15" fmla="*/ -26828 h 64000"/>
              <a:gd name="T16" fmla="+- 0 32000 -32000"/>
              <a:gd name="T17" fmla="*/ T16 w 64000"/>
              <a:gd name="T18" fmla="+- 0 0 -32000"/>
              <a:gd name="T19" fmla="*/ 0 h 64000"/>
              <a:gd name="T20" fmla="+- 0 17444 -32000"/>
              <a:gd name="T21" fmla="*/ T20 w 64000"/>
              <a:gd name="T22" fmla="+- 0 26827 -32000"/>
              <a:gd name="T23" fmla="*/ 26827 h 64000"/>
              <a:gd name="T24" fmla="+- 0 17444 -32000"/>
              <a:gd name="T25" fmla="*/ T24 w 64000"/>
              <a:gd name="T26" fmla="+- 0 26827 -32000"/>
              <a:gd name="T27" fmla="*/ 26827 h 64000"/>
              <a:gd name="T28" fmla="+- 0 17443 -32000"/>
              <a:gd name="T29" fmla="*/ T28 w 64000"/>
              <a:gd name="T30" fmla="+- 0 26827 -32000"/>
              <a:gd name="T31" fmla="*/ 26827 h 64000"/>
              <a:gd name="T32" fmla="+- 0 17444 -32000"/>
              <a:gd name="T33" fmla="*/ T32 w 64000"/>
              <a:gd name="T34" fmla="+- 0 26828 -32000"/>
              <a:gd name="T35" fmla="*/ 26828 h 64000"/>
              <a:gd name="T36" fmla="+- 0 17444 -32000"/>
              <a:gd name="T37" fmla="*/ T36 w 64000"/>
              <a:gd name="T38" fmla="+- 0 -26828 -32000"/>
              <a:gd name="T39" fmla="*/ -26828 h 64000"/>
              <a:gd name="T40" fmla="+- 0 17443 -32000"/>
              <a:gd name="T41" fmla="*/ T40 w 64000"/>
              <a:gd name="T42" fmla="+- 0 -26828 -32000"/>
              <a:gd name="T43" fmla="*/ -26828 h 64000"/>
              <a:gd name="T44" fmla="+- 0 17444 -32000"/>
              <a:gd name="T45" fmla="*/ T44 w 64000"/>
              <a:gd name="T46" fmla="+- 0 -26828 -32000"/>
              <a:gd name="T47" fmla="*/ -26828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21057 -32000"/>
              <a:gd name="T13" fmla="*/ T12 w 64000"/>
              <a:gd name="T14" fmla="+- 0 -24096 -32000"/>
              <a:gd name="T15" fmla="*/ -24096 h 64000"/>
              <a:gd name="T16" fmla="+- 0 32000 -32000"/>
              <a:gd name="T17" fmla="*/ T16 w 64000"/>
              <a:gd name="T18" fmla="+- 0 0 -32000"/>
              <a:gd name="T19" fmla="*/ 0 h 64000"/>
              <a:gd name="T20" fmla="+- 0 21057 -32000"/>
              <a:gd name="T21" fmla="*/ T20 w 64000"/>
              <a:gd name="T22" fmla="+- 0 24095 -32000"/>
              <a:gd name="T23" fmla="*/ 24095 h 64000"/>
              <a:gd name="T24" fmla="+- 0 21057 -32000"/>
              <a:gd name="T25" fmla="*/ T24 w 64000"/>
              <a:gd name="T26" fmla="+- 0 24095 -32000"/>
              <a:gd name="T27" fmla="*/ 24095 h 64000"/>
              <a:gd name="T28" fmla="+- 0 21056 -32000"/>
              <a:gd name="T29" fmla="*/ T28 w 64000"/>
              <a:gd name="T30" fmla="+- 0 24095 -32000"/>
              <a:gd name="T31" fmla="*/ 24095 h 64000"/>
              <a:gd name="T32" fmla="+- 0 21057 -32000"/>
              <a:gd name="T33" fmla="*/ T32 w 64000"/>
              <a:gd name="T34" fmla="+- 0 24096 -32000"/>
              <a:gd name="T35" fmla="*/ 24096 h 64000"/>
              <a:gd name="T36" fmla="+- 0 21057 -32000"/>
              <a:gd name="T37" fmla="*/ T36 w 64000"/>
              <a:gd name="T38" fmla="+- 0 -24096 -32000"/>
              <a:gd name="T39" fmla="*/ -24096 h 64000"/>
              <a:gd name="T40" fmla="+- 0 21056 -32000"/>
              <a:gd name="T41" fmla="*/ T40 w 64000"/>
              <a:gd name="T42" fmla="+- 0 -24096 -32000"/>
              <a:gd name="T43" fmla="*/ -24096 h 64000"/>
              <a:gd name="T44" fmla="+- 0 21057 -32000"/>
              <a:gd name="T45" fmla="*/ T44 w 64000"/>
              <a:gd name="T46" fmla="+- 0 -24096 -32000"/>
              <a:gd name="T47" fmla="*/ -24096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grpSp>
        <p:nvGrpSpPr>
          <p:cNvPr id="388109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11" name="AutoShape 15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17444 -32000"/>
              <a:gd name="T13" fmla="*/ T12 w 64000"/>
              <a:gd name="T14" fmla="+- 0 -26828 -32000"/>
              <a:gd name="T15" fmla="*/ -26828 h 64000"/>
              <a:gd name="T16" fmla="+- 0 32000 -32000"/>
              <a:gd name="T17" fmla="*/ T16 w 64000"/>
              <a:gd name="T18" fmla="+- 0 0 -32000"/>
              <a:gd name="T19" fmla="*/ 0 h 64000"/>
              <a:gd name="T20" fmla="+- 0 17444 -32000"/>
              <a:gd name="T21" fmla="*/ T20 w 64000"/>
              <a:gd name="T22" fmla="+- 0 26827 -32000"/>
              <a:gd name="T23" fmla="*/ 26827 h 64000"/>
              <a:gd name="T24" fmla="+- 0 17444 -32000"/>
              <a:gd name="T25" fmla="*/ T24 w 64000"/>
              <a:gd name="T26" fmla="+- 0 26827 -32000"/>
              <a:gd name="T27" fmla="*/ 26827 h 64000"/>
              <a:gd name="T28" fmla="+- 0 17443 -32000"/>
              <a:gd name="T29" fmla="*/ T28 w 64000"/>
              <a:gd name="T30" fmla="+- 0 26827 -32000"/>
              <a:gd name="T31" fmla="*/ 26827 h 64000"/>
              <a:gd name="T32" fmla="+- 0 17444 -32000"/>
              <a:gd name="T33" fmla="*/ T32 w 64000"/>
              <a:gd name="T34" fmla="+- 0 26828 -32000"/>
              <a:gd name="T35" fmla="*/ 26828 h 64000"/>
              <a:gd name="T36" fmla="+- 0 17444 -32000"/>
              <a:gd name="T37" fmla="*/ T36 w 64000"/>
              <a:gd name="T38" fmla="+- 0 -26828 -32000"/>
              <a:gd name="T39" fmla="*/ -26828 h 64000"/>
              <a:gd name="T40" fmla="+- 0 17443 -32000"/>
              <a:gd name="T41" fmla="*/ T40 w 64000"/>
              <a:gd name="T42" fmla="+- 0 -26828 -32000"/>
              <a:gd name="T43" fmla="*/ -26828 h 64000"/>
              <a:gd name="T44" fmla="+- 0 17444 -32000"/>
              <a:gd name="T45" fmla="*/ T44 w 64000"/>
              <a:gd name="T46" fmla="+- 0 -26828 -32000"/>
              <a:gd name="T47" fmla="*/ -26828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21057 -32000"/>
              <a:gd name="T13" fmla="*/ T12 w 64000"/>
              <a:gd name="T14" fmla="+- 0 -24096 -32000"/>
              <a:gd name="T15" fmla="*/ -24096 h 64000"/>
              <a:gd name="T16" fmla="+- 0 32000 -32000"/>
              <a:gd name="T17" fmla="*/ T16 w 64000"/>
              <a:gd name="T18" fmla="+- 0 0 -32000"/>
              <a:gd name="T19" fmla="*/ 0 h 64000"/>
              <a:gd name="T20" fmla="+- 0 21057 -32000"/>
              <a:gd name="T21" fmla="*/ T20 w 64000"/>
              <a:gd name="T22" fmla="+- 0 24095 -32000"/>
              <a:gd name="T23" fmla="*/ 24095 h 64000"/>
              <a:gd name="T24" fmla="+- 0 21057 -32000"/>
              <a:gd name="T25" fmla="*/ T24 w 64000"/>
              <a:gd name="T26" fmla="+- 0 24095 -32000"/>
              <a:gd name="T27" fmla="*/ 24095 h 64000"/>
              <a:gd name="T28" fmla="+- 0 21056 -32000"/>
              <a:gd name="T29" fmla="*/ T28 w 64000"/>
              <a:gd name="T30" fmla="+- 0 24095 -32000"/>
              <a:gd name="T31" fmla="*/ 24095 h 64000"/>
              <a:gd name="T32" fmla="+- 0 21057 -32000"/>
              <a:gd name="T33" fmla="*/ T32 w 64000"/>
              <a:gd name="T34" fmla="+- 0 24096 -32000"/>
              <a:gd name="T35" fmla="*/ 24096 h 64000"/>
              <a:gd name="T36" fmla="+- 0 21057 -32000"/>
              <a:gd name="T37" fmla="*/ T36 w 64000"/>
              <a:gd name="T38" fmla="+- 0 -24096 -32000"/>
              <a:gd name="T39" fmla="*/ -24096 h 64000"/>
              <a:gd name="T40" fmla="+- 0 21056 -32000"/>
              <a:gd name="T41" fmla="*/ T40 w 64000"/>
              <a:gd name="T42" fmla="+- 0 -24096 -32000"/>
              <a:gd name="T43" fmla="*/ -24096 h 64000"/>
              <a:gd name="T44" fmla="+- 0 21057 -32000"/>
              <a:gd name="T45" fmla="*/ T44 w 64000"/>
              <a:gd name="T46" fmla="+- 0 -24096 -32000"/>
              <a:gd name="T47" fmla="*/ -24096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state.mn.us/divs/idepc/dtopics/vpds/hpv/hpvvaxrecs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alth.state.mn.us/divs/idepc/dtopics/vpds/hpv/hpvvaxalgorithm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state.mn.us/divs/idepc/immunize/registry/index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rian@semnic.or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/>
              <a:t>Making the Most out of MIIC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895600"/>
            <a:ext cx="7239000" cy="1752600"/>
          </a:xfrm>
        </p:spPr>
        <p:txBody>
          <a:bodyPr/>
          <a:lstStyle/>
          <a:p>
            <a:r>
              <a:rPr lang="en-US" altLang="en-US" sz="2400" dirty="0"/>
              <a:t>SEMIC 2017 Spring Immunization Conference</a:t>
            </a:r>
          </a:p>
          <a:p>
            <a:r>
              <a:rPr lang="en-US" altLang="en-US" sz="2400" dirty="0"/>
              <a:t>Jennifer Brickley, RN</a:t>
            </a:r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your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Delete chart number</a:t>
            </a:r>
          </a:p>
          <a:p>
            <a:r>
              <a:rPr lang="en-US" dirty="0"/>
              <a:t>Enter last name, first name, and DOB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600200"/>
            <a:ext cx="725805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053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“AKAs”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names will have “AKA” beside them</a:t>
            </a:r>
          </a:p>
          <a:p>
            <a:r>
              <a:rPr lang="en-US" dirty="0"/>
              <a:t>This means the client is known in MIIC by more than one identifier</a:t>
            </a:r>
          </a:p>
          <a:p>
            <a:r>
              <a:rPr lang="en-US" dirty="0"/>
              <a:t>No matter which name you click on, they will all link to one vaccination record</a:t>
            </a:r>
          </a:p>
        </p:txBody>
      </p:sp>
    </p:spTree>
    <p:extLst>
      <p:ext uri="{BB962C8B-B14F-4D97-AF65-F5344CB8AC3E}">
        <p14:creationId xmlns:p14="http://schemas.microsoft.com/office/powerpoint/2010/main" val="2882084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AKA Example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33587"/>
            <a:ext cx="7620000" cy="37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80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MDH Has a Great PDF on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1068387"/>
          </a:xfrm>
        </p:spPr>
        <p:txBody>
          <a:bodyPr/>
          <a:lstStyle/>
          <a:p>
            <a:r>
              <a:rPr lang="en-US" dirty="0"/>
              <a:t>http://www.health.state.mn.us/divs/idepc/immunize/registry/hp/interpret.pdf 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66198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7143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MIIC Basics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51528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"/>
            <a:ext cx="4431684" cy="190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176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identifiers</a:t>
            </a:r>
          </a:p>
          <a:p>
            <a:r>
              <a:rPr lang="en-US" dirty="0"/>
              <a:t>Vaccines given </a:t>
            </a:r>
          </a:p>
          <a:p>
            <a:r>
              <a:rPr lang="en-US" dirty="0"/>
              <a:t>Vaccine place in series</a:t>
            </a:r>
          </a:p>
          <a:p>
            <a:r>
              <a:rPr lang="en-US" dirty="0"/>
              <a:t>Vaccine validation</a:t>
            </a:r>
          </a:p>
          <a:p>
            <a:r>
              <a:rPr lang="en-US" dirty="0"/>
              <a:t>Ownership - who gave it</a:t>
            </a:r>
          </a:p>
          <a:p>
            <a:pPr lvl="1"/>
            <a:r>
              <a:rPr lang="en-US" dirty="0"/>
              <a:t>If states, “no” – click on “no” to see who gave the vaccine</a:t>
            </a:r>
          </a:p>
          <a:p>
            <a:r>
              <a:rPr lang="en-US" dirty="0"/>
              <a:t>Editing function (not all users see this)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03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MIIC as a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2" y="1827213"/>
            <a:ext cx="7545387" cy="4114800"/>
          </a:xfrm>
        </p:spPr>
        <p:txBody>
          <a:bodyPr/>
          <a:lstStyle/>
          <a:p>
            <a:r>
              <a:rPr lang="en-US" dirty="0"/>
              <a:t>MIIC provides guidance for future vaccines through the forecasting tool</a:t>
            </a:r>
          </a:p>
          <a:p>
            <a:r>
              <a:rPr lang="en-US" dirty="0"/>
              <a:t>No tool </a:t>
            </a:r>
            <a:r>
              <a:rPr lang="en-US"/>
              <a:t>is 100% </a:t>
            </a:r>
            <a:r>
              <a:rPr lang="en-US" dirty="0"/>
              <a:t>correct 100% of the time</a:t>
            </a:r>
          </a:p>
          <a:p>
            <a:pPr lvl="1"/>
            <a:r>
              <a:rPr lang="en-US" dirty="0"/>
              <a:t>Just like any electronic tool, it may be necessary to use it in conjunction with other tools to provide immunization guidance</a:t>
            </a:r>
          </a:p>
          <a:p>
            <a:pPr lvl="1"/>
            <a:r>
              <a:rPr lang="en-US" dirty="0"/>
              <a:t>Even the ACIP schedule is usually published only once a year!</a:t>
            </a:r>
          </a:p>
        </p:txBody>
      </p:sp>
    </p:spTree>
    <p:extLst>
      <p:ext uri="{BB962C8B-B14F-4D97-AF65-F5344CB8AC3E}">
        <p14:creationId xmlns:p14="http://schemas.microsoft.com/office/powerpoint/2010/main" val="874526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Decision Support Tool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63" y="1752600"/>
            <a:ext cx="869333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203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Colors Mean?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95125"/>
            <a:ext cx="8854340" cy="472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990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83058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93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Understand basic information that MIIC provides as a resource for immunization records</a:t>
            </a:r>
          </a:p>
          <a:p>
            <a:pPr lvl="0"/>
            <a:r>
              <a:rPr lang="en-US" dirty="0"/>
              <a:t>Describe the different prompts and uses of the forecaster tool</a:t>
            </a:r>
          </a:p>
          <a:p>
            <a:pPr lvl="0"/>
            <a:r>
              <a:rPr lang="en-US" dirty="0"/>
              <a:t>Anticipate common issues with current MIIC forecasting to avoid extra-immunization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05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r>
              <a:rPr lang="en-US" dirty="0"/>
              <a:t>Information on Why Dose is Not Valid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2" y="1828800"/>
            <a:ext cx="8915399" cy="2826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931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Vaccines are Not Valid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marked as </a:t>
            </a:r>
            <a:r>
              <a:rPr lang="en-US" i="1" dirty="0"/>
              <a:t>not valid </a:t>
            </a:r>
            <a:r>
              <a:rPr lang="en-US" dirty="0"/>
              <a:t>are due to:</a:t>
            </a:r>
          </a:p>
          <a:p>
            <a:pPr lvl="1"/>
            <a:r>
              <a:rPr lang="en-US" dirty="0"/>
              <a:t>Vaccination was given before or after the recommended age</a:t>
            </a:r>
          </a:p>
          <a:p>
            <a:pPr lvl="1"/>
            <a:r>
              <a:rPr lang="en-US" dirty="0"/>
              <a:t>Vaccination was given too close to another dose in the series (interval between doses is too short)</a:t>
            </a:r>
          </a:p>
          <a:p>
            <a:pPr lvl="1"/>
            <a:r>
              <a:rPr lang="en-US" dirty="0"/>
              <a:t>Vaccination was a live vaccine and was given too close to another live vaccine (closer than 28 days)</a:t>
            </a:r>
          </a:p>
        </p:txBody>
      </p:sp>
    </p:spTree>
    <p:extLst>
      <p:ext uri="{BB962C8B-B14F-4D97-AF65-F5344CB8AC3E}">
        <p14:creationId xmlns:p14="http://schemas.microsoft.com/office/powerpoint/2010/main" val="1395958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</a:t>
            </a:r>
            <a:r>
              <a:rPr lang="en-US" i="1" dirty="0"/>
              <a:t>Not Valid </a:t>
            </a:r>
            <a:r>
              <a:rPr lang="en-US" dirty="0"/>
              <a:t>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878388"/>
          </a:xfrm>
        </p:spPr>
        <p:txBody>
          <a:bodyPr/>
          <a:lstStyle/>
          <a:p>
            <a:r>
              <a:rPr lang="en-US" dirty="0"/>
              <a:t>An extra dose of vaccine when given as part of a combination</a:t>
            </a:r>
          </a:p>
          <a:p>
            <a:pPr lvl="1"/>
            <a:r>
              <a:rPr lang="en-US" dirty="0"/>
              <a:t>DOB 4/21/2009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Dose okay, but IPV not valid because 4</a:t>
            </a:r>
            <a:r>
              <a:rPr lang="en-US" baseline="30000" dirty="0"/>
              <a:t>th</a:t>
            </a:r>
            <a:r>
              <a:rPr lang="en-US" dirty="0"/>
              <a:t> dose needs to be after age 4 years</a:t>
            </a:r>
          </a:p>
          <a:p>
            <a:pPr lvl="1"/>
            <a:r>
              <a:rPr lang="en-US" dirty="0"/>
              <a:t>Only marked under the polio section</a:t>
            </a:r>
          </a:p>
          <a:p>
            <a:pPr lvl="1"/>
            <a:r>
              <a:rPr lang="en-US" dirty="0"/>
              <a:t>Forecaster recommends correct future date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5782"/>
            <a:ext cx="7951811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020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Situations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802187"/>
          </a:xfrm>
        </p:spPr>
        <p:txBody>
          <a:bodyPr/>
          <a:lstStyle/>
          <a:p>
            <a:r>
              <a:rPr lang="en-US" dirty="0"/>
              <a:t>Some may have no information if they are part of an </a:t>
            </a:r>
            <a:r>
              <a:rPr lang="en-US" i="1" dirty="0"/>
              <a:t>allowed</a:t>
            </a:r>
            <a:r>
              <a:rPr lang="en-US" dirty="0"/>
              <a:t> extra dose due to combination vaccine</a:t>
            </a:r>
          </a:p>
          <a:p>
            <a:pPr lvl="1"/>
            <a:r>
              <a:rPr lang="en-US" dirty="0"/>
              <a:t>Polio as given with Pentacel once minimum age met</a:t>
            </a:r>
          </a:p>
          <a:p>
            <a:pPr lvl="1"/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74796"/>
            <a:ext cx="8915400" cy="1745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86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HPV</a:t>
            </a:r>
          </a:p>
          <a:p>
            <a:pPr lvl="1"/>
            <a:r>
              <a:rPr lang="en-US" dirty="0"/>
              <a:t>MDH is currently working on fixing HPV forecaster issues</a:t>
            </a:r>
          </a:p>
          <a:p>
            <a:pPr lvl="1"/>
            <a:r>
              <a:rPr lang="en-US" dirty="0"/>
              <a:t>Correct if patient starts 3-dose series at 15 or older and is appropriately spaced</a:t>
            </a:r>
          </a:p>
          <a:p>
            <a:pPr lvl="1"/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01" y="4191000"/>
            <a:ext cx="8662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34" y="6172200"/>
            <a:ext cx="8619767" cy="41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144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HPV Issue Scenario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 series appears not valid</a:t>
            </a:r>
          </a:p>
          <a:p>
            <a:pPr marL="800100" lvl="3" indent="-342900"/>
            <a:r>
              <a:rPr lang="en-US" dirty="0"/>
              <a:t>Invalidates both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doses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8" y="2971800"/>
            <a:ext cx="7212313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532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HPV Issue Scenario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Clr>
                <a:schemeClr val="accent1"/>
              </a:buClr>
            </a:pPr>
            <a:r>
              <a:rPr lang="en-US" dirty="0"/>
              <a:t>MIIC validates 3</a:t>
            </a:r>
            <a:r>
              <a:rPr lang="en-US" baseline="30000" dirty="0"/>
              <a:t>rd</a:t>
            </a:r>
            <a:r>
              <a:rPr lang="en-US" dirty="0"/>
              <a:t> dose but not 2</a:t>
            </a:r>
            <a:r>
              <a:rPr lang="en-US" baseline="30000" dirty="0"/>
              <a:t>nd</a:t>
            </a:r>
            <a:r>
              <a:rPr lang="en-US" dirty="0"/>
              <a:t> dose; series complete</a:t>
            </a:r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7" y="4838700"/>
            <a:ext cx="897992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3200"/>
            <a:ext cx="897992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103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HPV Issue Scenario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language can seem confusing</a:t>
            </a:r>
          </a:p>
          <a:p>
            <a:r>
              <a:rPr lang="en-US" dirty="0"/>
              <a:t>Patient is less than 15 years</a:t>
            </a:r>
          </a:p>
          <a:p>
            <a:pPr lvl="1"/>
            <a:r>
              <a:rPr lang="en-US" dirty="0"/>
              <a:t>Started before two-dose rule applied</a:t>
            </a:r>
          </a:p>
          <a:p>
            <a:pPr lvl="1"/>
            <a:r>
              <a:rPr lang="en-US" dirty="0"/>
              <a:t>Second dose given before new recs implemented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80440"/>
            <a:ext cx="8839200" cy="183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225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Other Tools!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802187"/>
          </a:xfrm>
        </p:spPr>
        <p:txBody>
          <a:bodyPr/>
          <a:lstStyle/>
          <a:p>
            <a:r>
              <a:rPr lang="en-US" dirty="0"/>
              <a:t>If you are questioning, look at other tools</a:t>
            </a:r>
          </a:p>
          <a:p>
            <a:pPr lvl="1"/>
            <a:r>
              <a:rPr lang="en-US" dirty="0"/>
              <a:t>For example - HPV issues:</a:t>
            </a:r>
          </a:p>
          <a:p>
            <a:pPr lvl="2"/>
            <a:r>
              <a:rPr lang="en-US" dirty="0"/>
              <a:t>ACIP recommendations and new schedule</a:t>
            </a:r>
          </a:p>
          <a:p>
            <a:pPr lvl="2"/>
            <a:r>
              <a:rPr lang="en-US" dirty="0"/>
              <a:t>Minnesota Department of Health web site</a:t>
            </a:r>
          </a:p>
          <a:p>
            <a:pPr lvl="3"/>
            <a:r>
              <a:rPr lang="en-US" dirty="0">
                <a:hlinkClick r:id="rId3"/>
              </a:rPr>
              <a:t>Table</a:t>
            </a:r>
            <a:endParaRPr lang="en-US" dirty="0"/>
          </a:p>
          <a:p>
            <a:pPr lvl="3"/>
            <a:r>
              <a:rPr lang="en-US" dirty="0">
                <a:hlinkClick r:id="rId4"/>
              </a:rPr>
              <a:t>Algorithm</a:t>
            </a:r>
            <a:endParaRPr lang="en-US" dirty="0"/>
          </a:p>
          <a:p>
            <a:r>
              <a:rPr lang="en-US" dirty="0"/>
              <a:t>Consult your MIIC contact at your institution</a:t>
            </a:r>
          </a:p>
          <a:p>
            <a:r>
              <a:rPr lang="en-US" dirty="0"/>
              <a:t>Contact your regional coordinator</a:t>
            </a:r>
          </a:p>
          <a:p>
            <a:r>
              <a:rPr lang="en-US" dirty="0"/>
              <a:t>Contact MIIC through the web</a:t>
            </a:r>
          </a:p>
        </p:txBody>
      </p:sp>
    </p:spTree>
    <p:extLst>
      <p:ext uri="{BB962C8B-B14F-4D97-AF65-F5344CB8AC3E}">
        <p14:creationId xmlns:p14="http://schemas.microsoft.com/office/powerpoint/2010/main" val="1524717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Tetanus/Diphtheria series</a:t>
            </a:r>
          </a:p>
          <a:p>
            <a:pPr lvl="1"/>
            <a:r>
              <a:rPr lang="en-US" i="1" dirty="0"/>
              <a:t>1 of 4 </a:t>
            </a:r>
            <a:r>
              <a:rPr lang="en-US" dirty="0"/>
              <a:t>problematic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971800"/>
            <a:ext cx="831474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78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Minnesota Immunization Information Connection (MIIC)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032" y="1600200"/>
            <a:ext cx="5390168" cy="33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51054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Minnesota Immunization Information Connection (MIIC) is a system that stores electronic immunization records. MIIC makes keeping track of vaccinations easier and helps ensure Minnesotans get the right vaccines at the right time.</a:t>
            </a:r>
          </a:p>
        </p:txBody>
      </p:sp>
    </p:spTree>
    <p:extLst>
      <p:ext uri="{BB962C8B-B14F-4D97-AF65-F5344CB8AC3E}">
        <p14:creationId xmlns:p14="http://schemas.microsoft.com/office/powerpoint/2010/main" val="21498386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Deferrals and the Forecaster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802187"/>
          </a:xfrm>
        </p:spPr>
        <p:txBody>
          <a:bodyPr/>
          <a:lstStyle/>
          <a:p>
            <a:r>
              <a:rPr lang="en-US" dirty="0"/>
              <a:t>If a vaccine is deferred, the forecaster no longer predicts next vaccines due – states “Refused”</a:t>
            </a: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Always</a:t>
            </a:r>
            <a:r>
              <a:rPr lang="en-US" dirty="0"/>
              <a:t> continue to offer – use other tools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07" y="3733800"/>
            <a:ext cx="8001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6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Enter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802187"/>
          </a:xfrm>
        </p:spPr>
        <p:txBody>
          <a:bodyPr/>
          <a:lstStyle/>
          <a:p>
            <a:r>
              <a:rPr lang="en-US" dirty="0"/>
              <a:t>Any vaccine information entered from an electronic medical record is considered valid information</a:t>
            </a:r>
          </a:p>
          <a:p>
            <a:r>
              <a:rPr lang="en-US" dirty="0"/>
              <a:t>Oral report of historical vaccines</a:t>
            </a:r>
          </a:p>
          <a:p>
            <a:pPr lvl="1"/>
            <a:r>
              <a:rPr lang="en-US" dirty="0"/>
              <a:t>Influenza only!</a:t>
            </a:r>
          </a:p>
          <a:p>
            <a:pPr lvl="1"/>
            <a:r>
              <a:rPr lang="en-US" dirty="0"/>
              <a:t>Pneumococcal cannot count any more</a:t>
            </a:r>
          </a:p>
          <a:p>
            <a:r>
              <a:rPr lang="en-US" dirty="0"/>
              <a:t>Do not enter patient provided historical information without a valid, written record</a:t>
            </a:r>
          </a:p>
          <a:p>
            <a:pPr lvl="1"/>
            <a:r>
              <a:rPr lang="en-US" dirty="0"/>
              <a:t>Vaccine with correct abbreviation or name</a:t>
            </a:r>
          </a:p>
          <a:p>
            <a:pPr lvl="1"/>
            <a:r>
              <a:rPr lang="en-US" dirty="0"/>
              <a:t>Valid date</a:t>
            </a:r>
          </a:p>
        </p:txBody>
      </p:sp>
    </p:spTree>
    <p:extLst>
      <p:ext uri="{BB962C8B-B14F-4D97-AF65-F5344CB8AC3E}">
        <p14:creationId xmlns:p14="http://schemas.microsoft.com/office/powerpoint/2010/main" val="3501001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Incomplete Written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Non-specific information that should be clarified before entering historically</a:t>
            </a:r>
          </a:p>
          <a:p>
            <a:pPr lvl="1"/>
            <a:r>
              <a:rPr lang="en-US" dirty="0"/>
              <a:t>DTaP/DTP/DT		04/06/1971</a:t>
            </a:r>
          </a:p>
          <a:p>
            <a:pPr lvl="1"/>
            <a:r>
              <a:rPr lang="en-US" dirty="0"/>
              <a:t>Td/Tdap			05/27/2005</a:t>
            </a:r>
          </a:p>
          <a:p>
            <a:pPr lvl="1"/>
            <a:r>
              <a:rPr lang="en-US" dirty="0"/>
              <a:t>Pneumococcal		09/03/2003</a:t>
            </a:r>
          </a:p>
          <a:p>
            <a:pPr lvl="1"/>
            <a:r>
              <a:rPr lang="en-US" dirty="0"/>
              <a:t>Meningococcal		09/03/2003</a:t>
            </a:r>
          </a:p>
        </p:txBody>
      </p:sp>
    </p:spTree>
    <p:extLst>
      <p:ext uri="{BB962C8B-B14F-4D97-AF65-F5344CB8AC3E}">
        <p14:creationId xmlns:p14="http://schemas.microsoft.com/office/powerpoint/2010/main" val="40746311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Improbable Shots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that can be run showing immunizations that were most likely documented incorrectly</a:t>
            </a:r>
          </a:p>
          <a:p>
            <a:pPr lvl="1"/>
            <a:r>
              <a:rPr lang="en-US" dirty="0"/>
              <a:t>DTaP vaccines given to older adults</a:t>
            </a:r>
          </a:p>
          <a:p>
            <a:pPr lvl="1"/>
            <a:r>
              <a:rPr lang="en-US" dirty="0"/>
              <a:t>PPSV23 given to an infant</a:t>
            </a:r>
          </a:p>
          <a:p>
            <a:r>
              <a:rPr lang="en-US" dirty="0"/>
              <a:t>Should do investigation and follow-up to track the root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2268315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make assumptions about patients based on comments in MIIC</a:t>
            </a:r>
          </a:p>
          <a:p>
            <a:r>
              <a:rPr lang="en-US" dirty="0"/>
              <a:t>Coding is designed by institutions that send data</a:t>
            </a:r>
          </a:p>
          <a:p>
            <a:r>
              <a:rPr lang="en-US" dirty="0"/>
              <a:t>A “refusal” could just be that they were ill</a:t>
            </a:r>
          </a:p>
          <a:p>
            <a:r>
              <a:rPr lang="en-US" dirty="0"/>
              <a:t>A “refusal” may be been an immunity status that transferred as a deferral</a:t>
            </a:r>
          </a:p>
        </p:txBody>
      </p:sp>
    </p:spTree>
    <p:extLst>
      <p:ext uri="{BB962C8B-B14F-4D97-AF65-F5344CB8AC3E}">
        <p14:creationId xmlns:p14="http://schemas.microsoft.com/office/powerpoint/2010/main" val="2040416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MIIC is a great tool and has many uses</a:t>
            </a:r>
          </a:p>
          <a:p>
            <a:pPr lvl="0"/>
            <a:r>
              <a:rPr lang="en-US" dirty="0"/>
              <a:t>Utilize MIIC resources to understand functionality including forecasting</a:t>
            </a:r>
          </a:p>
          <a:p>
            <a:pPr lvl="0"/>
            <a:r>
              <a:rPr lang="en-US" dirty="0"/>
              <a:t>Use it like other resources -  may need more than one resource for forecasting</a:t>
            </a:r>
          </a:p>
          <a:p>
            <a:r>
              <a:rPr lang="en-US" dirty="0"/>
              <a:t>Anticipate common issues with current MIIC forecasting to avoid extra-immunization</a:t>
            </a:r>
          </a:p>
          <a:p>
            <a:pPr lvl="0"/>
            <a:r>
              <a:rPr lang="en-US" dirty="0"/>
              <a:t>Contact your resources if you have questions</a:t>
            </a:r>
          </a:p>
        </p:txBody>
      </p:sp>
    </p:spTree>
    <p:extLst>
      <p:ext uri="{BB962C8B-B14F-4D97-AF65-F5344CB8AC3E}">
        <p14:creationId xmlns:p14="http://schemas.microsoft.com/office/powerpoint/2010/main" val="2731496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2" y="1827212"/>
            <a:ext cx="7697787" cy="4649788"/>
          </a:xfrm>
        </p:spPr>
        <p:txBody>
          <a:bodyPr/>
          <a:lstStyle/>
          <a:p>
            <a:r>
              <a:rPr lang="en-US" dirty="0">
                <a:hlinkClick r:id="rId3"/>
              </a:rPr>
              <a:t>Minnesota Department of Health MIIC</a:t>
            </a:r>
            <a:endParaRPr lang="en-US" dirty="0"/>
          </a:p>
          <a:p>
            <a:pPr lvl="1"/>
            <a:r>
              <a:rPr lang="en-US" dirty="0"/>
              <a:t>MIIC record requests</a:t>
            </a:r>
          </a:p>
          <a:p>
            <a:pPr lvl="1"/>
            <a:r>
              <a:rPr lang="en-US" dirty="0"/>
              <a:t>Information for the public and providers</a:t>
            </a:r>
          </a:p>
          <a:p>
            <a:pPr lvl="1"/>
            <a:r>
              <a:rPr lang="en-US" dirty="0"/>
              <a:t>Statistics and reports</a:t>
            </a:r>
          </a:p>
          <a:p>
            <a:pPr lvl="1"/>
            <a:r>
              <a:rPr lang="en-US" dirty="0"/>
              <a:t>Privacy Information</a:t>
            </a:r>
          </a:p>
          <a:p>
            <a:pPr lvl="1"/>
            <a:r>
              <a:rPr lang="en-US" dirty="0"/>
              <a:t>Contact information</a:t>
            </a:r>
          </a:p>
          <a:p>
            <a:pPr lvl="2"/>
            <a:r>
              <a:rPr lang="en-US" dirty="0"/>
              <a:t>Southeastern Minnesota Regional Coordinator</a:t>
            </a:r>
          </a:p>
          <a:p>
            <a:pPr lvl="3"/>
            <a:r>
              <a:rPr lang="en-US" dirty="0"/>
              <a:t>Brian Moehnke</a:t>
            </a:r>
            <a:endParaRPr lang="en-US" dirty="0">
              <a:hlinkClick r:id="rId4"/>
            </a:endParaRPr>
          </a:p>
          <a:p>
            <a:pPr lvl="3"/>
            <a:r>
              <a:rPr lang="en-US" dirty="0">
                <a:hlinkClick r:id="rId4"/>
              </a:rPr>
              <a:t>brian@semnic.org</a:t>
            </a:r>
            <a:endParaRPr lang="en-US" dirty="0"/>
          </a:p>
          <a:p>
            <a:pPr lvl="3"/>
            <a:r>
              <a:rPr lang="en-US" dirty="0"/>
              <a:t>507-282-1772</a:t>
            </a:r>
          </a:p>
        </p:txBody>
      </p:sp>
    </p:spTree>
    <p:extLst>
      <p:ext uri="{BB962C8B-B14F-4D97-AF65-F5344CB8AC3E}">
        <p14:creationId xmlns:p14="http://schemas.microsoft.com/office/powerpoint/2010/main" val="275466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MIIC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469188" cy="4114800"/>
          </a:xfrm>
        </p:spPr>
        <p:txBody>
          <a:bodyPr/>
          <a:lstStyle/>
          <a:p>
            <a:r>
              <a:rPr lang="en-US" dirty="0"/>
              <a:t>View vaccines given in Minnesota</a:t>
            </a:r>
          </a:p>
          <a:p>
            <a:pPr lvl="1"/>
            <a:r>
              <a:rPr lang="en-US" dirty="0"/>
              <a:t>View vaccines given to persons who have a Minnesota address but were vaccinated in Wisconsin</a:t>
            </a:r>
          </a:p>
          <a:p>
            <a:r>
              <a:rPr lang="en-US" dirty="0"/>
              <a:t>Plan for future vaccines with the Clinical Decision Support Tool - “forecaster” </a:t>
            </a:r>
          </a:p>
          <a:p>
            <a:r>
              <a:rPr lang="en-US" dirty="0"/>
              <a:t>Find contact information to clarify vaccines given elsewhere</a:t>
            </a:r>
          </a:p>
          <a:p>
            <a:r>
              <a:rPr lang="en-US" dirty="0"/>
              <a:t>Order and manage vaccines</a:t>
            </a:r>
          </a:p>
        </p:txBody>
      </p:sp>
    </p:spTree>
    <p:extLst>
      <p:ext uri="{BB962C8B-B14F-4D97-AF65-F5344CB8AC3E}">
        <p14:creationId xmlns:p14="http://schemas.microsoft.com/office/powerpoint/2010/main" val="181797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Uses for MIIC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immunization rates</a:t>
            </a:r>
          </a:p>
          <a:p>
            <a:r>
              <a:rPr lang="en-US" dirty="0"/>
              <a:t>Run reports for your institution</a:t>
            </a:r>
          </a:p>
          <a:p>
            <a:r>
              <a:rPr lang="en-US" dirty="0"/>
              <a:t>Conduct reminder/recall programs</a:t>
            </a:r>
          </a:p>
          <a:p>
            <a:r>
              <a:rPr lang="en-US" dirty="0"/>
              <a:t>Use data for quality improvement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6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36712"/>
            <a:ext cx="8001000" cy="5221288"/>
          </a:xfrm>
        </p:spPr>
        <p:txBody>
          <a:bodyPr/>
          <a:lstStyle/>
          <a:p>
            <a:r>
              <a:rPr lang="en-US" dirty="0"/>
              <a:t>MIIC report based on 2 doses by 24 mo</a:t>
            </a:r>
          </a:p>
          <a:p>
            <a:r>
              <a:rPr lang="en-US" dirty="0"/>
              <a:t>ACIP recommends initiating two-dose series at 12-23 mo, separating doses by 6-18 mo</a:t>
            </a:r>
          </a:p>
          <a:p>
            <a:r>
              <a:rPr lang="en-US" dirty="0"/>
              <a:t>HEDIS and Minnesota Community Measures have changed their requirements to 1 dose by 24 mo</a:t>
            </a:r>
          </a:p>
          <a:p>
            <a:r>
              <a:rPr lang="en-US" dirty="0"/>
              <a:t>If your institution gives the second HepA at 24 mo, your results may be different than other immunization measures (internal or external)</a:t>
            </a:r>
          </a:p>
        </p:txBody>
      </p:sp>
    </p:spTree>
    <p:extLst>
      <p:ext uri="{BB962C8B-B14F-4D97-AF65-F5344CB8AC3E}">
        <p14:creationId xmlns:p14="http://schemas.microsoft.com/office/powerpoint/2010/main" val="96597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User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Child Care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Colleges &amp; Universities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Community Vaccinators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Health Plans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Hospitals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Local Public Health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Long Term Care/Home Health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2"/>
            <a:ext cx="3581400" cy="4649787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MN Department of Health</a:t>
            </a:r>
          </a:p>
          <a:p>
            <a:r>
              <a:rPr lang="en-US" sz="2400" dirty="0">
                <a:solidFill>
                  <a:schemeClr val="tx1"/>
                </a:solidFill>
              </a:rPr>
              <a:t>Occupational Health</a:t>
            </a:r>
          </a:p>
          <a:p>
            <a:r>
              <a:rPr lang="en-US" sz="2400" dirty="0">
                <a:solidFill>
                  <a:schemeClr val="tx1"/>
                </a:solidFill>
              </a:rPr>
              <a:t>Pharmacies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Primary Care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Retail/Convenience Clinics</a:t>
            </a:r>
          </a:p>
          <a:p>
            <a:r>
              <a:rPr lang="en-US" sz="2400" dirty="0">
                <a:solidFill>
                  <a:schemeClr val="tx1"/>
                </a:solidFill>
              </a:rPr>
              <a:t>Schools</a:t>
            </a:r>
          </a:p>
          <a:p>
            <a:r>
              <a:rPr lang="en-US" sz="2400" dirty="0">
                <a:solidFill>
                  <a:schemeClr val="tx1"/>
                </a:solidFill>
              </a:rPr>
              <a:t>Specialty Clinics</a:t>
            </a:r>
          </a:p>
          <a:p>
            <a:r>
              <a:rPr lang="en-US" sz="2400" dirty="0">
                <a:solidFill>
                  <a:schemeClr val="tx1"/>
                </a:solidFill>
              </a:rPr>
              <a:t>Urgent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6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Levels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 or individual log-on </a:t>
            </a:r>
          </a:p>
          <a:p>
            <a:r>
              <a:rPr lang="en-US" dirty="0"/>
              <a:t>Different user levels </a:t>
            </a:r>
          </a:p>
          <a:p>
            <a:pPr lvl="1"/>
            <a:r>
              <a:rPr lang="en-US" dirty="0"/>
              <a:t>All access</a:t>
            </a:r>
          </a:p>
          <a:p>
            <a:pPr lvl="2"/>
            <a:r>
              <a:rPr lang="en-US" dirty="0"/>
              <a:t>Regional Coordinators, MDH staff</a:t>
            </a:r>
          </a:p>
          <a:p>
            <a:pPr lvl="1"/>
            <a:r>
              <a:rPr lang="en-US" dirty="0"/>
              <a:t>Editing privileges</a:t>
            </a:r>
          </a:p>
          <a:p>
            <a:pPr lvl="2"/>
            <a:r>
              <a:rPr lang="en-US" dirty="0"/>
              <a:t>Public Health, Administration, IT</a:t>
            </a:r>
          </a:p>
          <a:p>
            <a:pPr lvl="1"/>
            <a:r>
              <a:rPr lang="en-US" dirty="0"/>
              <a:t>Viewer only privileges</a:t>
            </a:r>
          </a:p>
          <a:p>
            <a:pPr lvl="2"/>
            <a:r>
              <a:rPr lang="en-US" dirty="0"/>
              <a:t>School nurses and most clinic staff</a:t>
            </a:r>
          </a:p>
        </p:txBody>
      </p:sp>
    </p:spTree>
    <p:extLst>
      <p:ext uri="{BB962C8B-B14F-4D97-AF65-F5344CB8AC3E}">
        <p14:creationId xmlns:p14="http://schemas.microsoft.com/office/powerpoint/2010/main" val="213354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on to MIIC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Organizations will provide a link if one log-in code is given for all users</a:t>
            </a:r>
          </a:p>
          <a:p>
            <a:r>
              <a:rPr lang="en-US" dirty="0"/>
              <a:t>If your organization has not yet entered immunizations for a patient, it may appear that there is no 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48813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open house presentation">
  <a:themeElements>
    <a:clrScheme name="Custom 1">
      <a:dk1>
        <a:srgbClr val="000000"/>
      </a:dk1>
      <a:lt1>
        <a:srgbClr val="FFFFFF"/>
      </a:lt1>
      <a:dk2>
        <a:srgbClr val="333366"/>
      </a:dk2>
      <a:lt2>
        <a:srgbClr val="5F5F5F"/>
      </a:lt2>
      <a:accent1>
        <a:srgbClr val="CC99FF"/>
      </a:accent1>
      <a:accent2>
        <a:srgbClr val="99CCCC"/>
      </a:accent2>
      <a:accent3>
        <a:srgbClr val="FFFFFF"/>
      </a:accent3>
      <a:accent4>
        <a:srgbClr val="000000"/>
      </a:accent4>
      <a:accent5>
        <a:srgbClr val="E2CAFF"/>
      </a:accent5>
      <a:accent6>
        <a:srgbClr val="8AB9B9"/>
      </a:accent6>
      <a:hlink>
        <a:srgbClr val="6600CC"/>
      </a:hlink>
      <a:folHlink>
        <a:srgbClr val="660066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 open house presentation</Template>
  <TotalTime>1254</TotalTime>
  <Words>1819</Words>
  <Application>Microsoft Office PowerPoint</Application>
  <PresentationFormat>On-screen Show (4:3)</PresentationFormat>
  <Paragraphs>246</Paragraphs>
  <Slides>36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Georgia</vt:lpstr>
      <vt:lpstr>Times New Roman</vt:lpstr>
      <vt:lpstr>Verdana</vt:lpstr>
      <vt:lpstr>Wingdings</vt:lpstr>
      <vt:lpstr>Class open house presentation</vt:lpstr>
      <vt:lpstr>Making the Most out of MIIC</vt:lpstr>
      <vt:lpstr>Objectives</vt:lpstr>
      <vt:lpstr>Minnesota Immunization Information Connection (MIIC)</vt:lpstr>
      <vt:lpstr>How to Use MIIC</vt:lpstr>
      <vt:lpstr>Advanced Uses for MIIC</vt:lpstr>
      <vt:lpstr>HepA Reporting</vt:lpstr>
      <vt:lpstr>User Groups</vt:lpstr>
      <vt:lpstr>User Levels</vt:lpstr>
      <vt:lpstr>Logging on to MIIC</vt:lpstr>
      <vt:lpstr>Finding your Patient</vt:lpstr>
      <vt:lpstr>Client “AKAs”</vt:lpstr>
      <vt:lpstr>AKA Example</vt:lpstr>
      <vt:lpstr>MDH Has a Great PDF on Basics</vt:lpstr>
      <vt:lpstr>MIIC Basics</vt:lpstr>
      <vt:lpstr>Vaccine History</vt:lpstr>
      <vt:lpstr>MIIC as a Tool</vt:lpstr>
      <vt:lpstr>Clinical Decision Support Tool</vt:lpstr>
      <vt:lpstr>What do the Colors Mean?</vt:lpstr>
      <vt:lpstr>PowerPoint Presentation</vt:lpstr>
      <vt:lpstr>Information on Why Dose is Not Valid</vt:lpstr>
      <vt:lpstr>When Vaccines are Not Valid</vt:lpstr>
      <vt:lpstr>Special Not Valid Situation</vt:lpstr>
      <vt:lpstr>Other Situations</vt:lpstr>
      <vt:lpstr>Known Issues</vt:lpstr>
      <vt:lpstr>HPV Issue Scenario #1</vt:lpstr>
      <vt:lpstr>HPV Issue Scenario #2</vt:lpstr>
      <vt:lpstr>HPV Issue Scenario #3</vt:lpstr>
      <vt:lpstr>Use Other Tools!</vt:lpstr>
      <vt:lpstr>Series Issues</vt:lpstr>
      <vt:lpstr>Deferrals and the Forecaster</vt:lpstr>
      <vt:lpstr>What You Enter Matters</vt:lpstr>
      <vt:lpstr>Incomplete Written Records</vt:lpstr>
      <vt:lpstr>Improbable Shots </vt:lpstr>
      <vt:lpstr>Last Tips</vt:lpstr>
      <vt:lpstr>Summary</vt:lpstr>
      <vt:lpstr>Resources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UPDATES</dc:title>
  <dc:creator>Jennifer L Brickley</dc:creator>
  <cp:lastModifiedBy>SEMIC SEMIC</cp:lastModifiedBy>
  <cp:revision>78</cp:revision>
  <cp:lastPrinted>1601-01-01T00:00:00Z</cp:lastPrinted>
  <dcterms:created xsi:type="dcterms:W3CDTF">2016-09-04T16:07:00Z</dcterms:created>
  <dcterms:modified xsi:type="dcterms:W3CDTF">2017-04-26T13:06:17Z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TC010170701033</vt:lpwstr>
  </property>
</Properties>
</file>